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6" r:id="rId1"/>
  </p:sldMasterIdLst>
  <p:notesMasterIdLst>
    <p:notesMasterId r:id="rId59"/>
  </p:notesMasterIdLst>
  <p:handoutMasterIdLst>
    <p:handoutMasterId r:id="rId60"/>
  </p:handoutMasterIdLst>
  <p:sldIdLst>
    <p:sldId id="778" r:id="rId2"/>
    <p:sldId id="789" r:id="rId3"/>
    <p:sldId id="768" r:id="rId4"/>
    <p:sldId id="790" r:id="rId5"/>
    <p:sldId id="688" r:id="rId6"/>
    <p:sldId id="791" r:id="rId7"/>
    <p:sldId id="683" r:id="rId8"/>
    <p:sldId id="792" r:id="rId9"/>
    <p:sldId id="769" r:id="rId10"/>
    <p:sldId id="793" r:id="rId11"/>
    <p:sldId id="685" r:id="rId12"/>
    <p:sldId id="794" r:id="rId13"/>
    <p:sldId id="750" r:id="rId14"/>
    <p:sldId id="795" r:id="rId15"/>
    <p:sldId id="672" r:id="rId16"/>
    <p:sldId id="796" r:id="rId17"/>
    <p:sldId id="684" r:id="rId18"/>
    <p:sldId id="797" r:id="rId19"/>
    <p:sldId id="686" r:id="rId20"/>
    <p:sldId id="798" r:id="rId21"/>
    <p:sldId id="775" r:id="rId22"/>
    <p:sldId id="799" r:id="rId23"/>
    <p:sldId id="674" r:id="rId24"/>
    <p:sldId id="800" r:id="rId25"/>
    <p:sldId id="751" r:id="rId26"/>
    <p:sldId id="801" r:id="rId27"/>
    <p:sldId id="772" r:id="rId28"/>
    <p:sldId id="802" r:id="rId29"/>
    <p:sldId id="776" r:id="rId30"/>
    <p:sldId id="803" r:id="rId31"/>
    <p:sldId id="780" r:id="rId32"/>
    <p:sldId id="782" r:id="rId33"/>
    <p:sldId id="807" r:id="rId34"/>
    <p:sldId id="783" r:id="rId35"/>
    <p:sldId id="808" r:id="rId36"/>
    <p:sldId id="785" r:id="rId37"/>
    <p:sldId id="809" r:id="rId38"/>
    <p:sldId id="787" r:id="rId39"/>
    <p:sldId id="812" r:id="rId40"/>
    <p:sldId id="770" r:id="rId41"/>
    <p:sldId id="813" r:id="rId42"/>
    <p:sldId id="815" r:id="rId43"/>
    <p:sldId id="816" r:id="rId44"/>
    <p:sldId id="817" r:id="rId45"/>
    <p:sldId id="818" r:id="rId46"/>
    <p:sldId id="819" r:id="rId47"/>
    <p:sldId id="820" r:id="rId48"/>
    <p:sldId id="821" r:id="rId49"/>
    <p:sldId id="822" r:id="rId50"/>
    <p:sldId id="825" r:id="rId51"/>
    <p:sldId id="826" r:id="rId52"/>
    <p:sldId id="823" r:id="rId53"/>
    <p:sldId id="827" r:id="rId54"/>
    <p:sldId id="828" r:id="rId55"/>
    <p:sldId id="829" r:id="rId56"/>
    <p:sldId id="773" r:id="rId57"/>
    <p:sldId id="814" r:id="rId58"/>
  </p:sldIdLst>
  <p:sldSz cx="9144000" cy="6858000" type="screen4x3"/>
  <p:notesSz cx="6881813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chemeClr val="tx1"/>
        </a:solidFill>
        <a:latin typeface="Palatino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663300"/>
    <a:srgbClr val="0000FF"/>
    <a:srgbClr val="CC00CC"/>
    <a:srgbClr val="000000"/>
    <a:srgbClr val="FF6600"/>
    <a:srgbClr val="009644"/>
    <a:srgbClr val="33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94778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94"/>
    </p:cViewPr>
  </p:sorterViewPr>
  <p:notesViewPr>
    <p:cSldViewPr>
      <p:cViewPr>
        <p:scale>
          <a:sx n="100" d="100"/>
          <a:sy n="100" d="100"/>
        </p:scale>
        <p:origin x="1620" y="-114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t" anchorCtr="0" compatLnSpc="1">
            <a:prstTxWarp prst="textNoShape">
              <a:avLst/>
            </a:prstTxWarp>
          </a:bodyPr>
          <a:lstStyle>
            <a:lvl1pPr algn="l" defTabSz="921503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-1588"/>
            <a:ext cx="29797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t" anchorCtr="0" compatLnSpc="1">
            <a:prstTxWarp prst="textNoShape">
              <a:avLst/>
            </a:prstTxWarp>
          </a:bodyPr>
          <a:lstStyle>
            <a:lvl1pPr algn="r" defTabSz="921503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b" anchorCtr="0" compatLnSpc="1">
            <a:prstTxWarp prst="textNoShape">
              <a:avLst/>
            </a:prstTxWarp>
          </a:bodyPr>
          <a:lstStyle>
            <a:lvl1pPr algn="l" defTabSz="921503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8829675"/>
            <a:ext cx="29797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b" anchorCtr="0" compatLnSpc="1">
            <a:prstTxWarp prst="textNoShape">
              <a:avLst/>
            </a:prstTxWarp>
          </a:bodyPr>
          <a:lstStyle>
            <a:lvl1pPr algn="r" defTabSz="921503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FEE51E61-A1A0-4F82-9A0A-DAFC20F4A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7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t" anchorCtr="0" compatLnSpc="1">
            <a:prstTxWarp prst="textNoShape">
              <a:avLst/>
            </a:prstTxWarp>
          </a:bodyPr>
          <a:lstStyle>
            <a:lvl1pPr algn="l" defTabSz="921503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-1588"/>
            <a:ext cx="29797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t" anchorCtr="0" compatLnSpc="1">
            <a:prstTxWarp prst="textNoShape">
              <a:avLst/>
            </a:prstTxWarp>
          </a:bodyPr>
          <a:lstStyle>
            <a:lvl1pPr algn="r" defTabSz="921503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b" anchorCtr="0" compatLnSpc="1">
            <a:prstTxWarp prst="textNoShape">
              <a:avLst/>
            </a:prstTxWarp>
          </a:bodyPr>
          <a:lstStyle>
            <a:lvl1pPr algn="l" defTabSz="921503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8829675"/>
            <a:ext cx="29797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8" tIns="0" rIns="19188" bIns="0" numCol="1" anchor="b" anchorCtr="0" compatLnSpc="1">
            <a:prstTxWarp prst="textNoShape">
              <a:avLst/>
            </a:prstTxWarp>
          </a:bodyPr>
          <a:lstStyle>
            <a:lvl1pPr algn="r" defTabSz="921503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fld id="{0A7AE64E-F37E-42C6-99D6-7DD3E7805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693738"/>
            <a:ext cx="4652962" cy="3490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59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E64E-F37E-42C6-99D6-7DD3E7805E2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E64E-F37E-42C6-99D6-7DD3E7805E2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8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C56FF-E051-4F2F-B2A9-1B37AA1521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B58FE-6C5F-4FED-BE6D-020F2F7CB1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84522-854A-49E9-8A2D-47ACD406A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BB30-43C4-4B73-AA71-13A382772E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63DF-95E9-4513-8EC6-EE6398A242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B96A7-C73B-4762-8704-FBBB600066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4E56F-3F86-4C7D-892B-31A416DAAA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1F5F-8A86-4756-8491-81945D4C76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90900-DBCC-48F9-B94C-147E00C4AE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BA48BA-1C49-4550-83A3-DB2D2C2448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 spd="med">
    <p:wipe dir="d"/>
  </p:transition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32.wm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6" Type="http://schemas.openxmlformats.org/officeDocument/2006/relationships/audio" Target="../media/media33.wma"/><Relationship Id="rId5" Type="http://schemas.microsoft.com/office/2007/relationships/media" Target="../media/media33.wma"/><Relationship Id="rId10" Type="http://schemas.openxmlformats.org/officeDocument/2006/relationships/image" Target="../media/image18.png"/><Relationship Id="rId4" Type="http://schemas.openxmlformats.org/officeDocument/2006/relationships/audio" Target="../media/media32.wma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wma"/><Relationship Id="rId1" Type="http://schemas.microsoft.com/office/2007/relationships/media" Target="../media/media37.wm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wma"/><Relationship Id="rId1" Type="http://schemas.microsoft.com/office/2007/relationships/media" Target="../media/media39.wm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6" Type="http://schemas.openxmlformats.org/officeDocument/2006/relationships/image" Target="../media/image19.png"/><Relationship Id="rId5" Type="http://schemas.openxmlformats.org/officeDocument/2006/relationships/hyperlink" Target="http://www.polk-fl.net/parents/involvement/plug.htm" TargetMode="External"/><Relationship Id="rId4" Type="http://schemas.openxmlformats.org/officeDocument/2006/relationships/hyperlink" Target="http://www.polk-fl.net/parents/involvement/pirc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1.wma"/><Relationship Id="rId1" Type="http://schemas.microsoft.com/office/2007/relationships/media" Target="../media/media41.wm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polk-fl.net/parents/involvement/plug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wma"/><Relationship Id="rId1" Type="http://schemas.microsoft.com/office/2007/relationships/media" Target="../media/media42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mailto:Denise.atwell@polk-fl.ne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wma"/><Relationship Id="rId1" Type="http://schemas.microsoft.com/office/2007/relationships/media" Target="../media/media43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mailto:denise.atwell@polk-fl.ne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wma"/><Relationship Id="rId1" Type="http://schemas.microsoft.com/office/2007/relationships/media" Target="../media/media44.wm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wma"/><Relationship Id="rId1" Type="http://schemas.microsoft.com/office/2007/relationships/media" Target="../media/media45.wma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wma"/><Relationship Id="rId1" Type="http://schemas.microsoft.com/office/2007/relationships/media" Target="../media/media46.wm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wma"/><Relationship Id="rId1" Type="http://schemas.microsoft.com/office/2007/relationships/media" Target="../media/media47.wm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wma"/><Relationship Id="rId1" Type="http://schemas.microsoft.com/office/2007/relationships/media" Target="../media/media48.wm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wma"/><Relationship Id="rId1" Type="http://schemas.microsoft.com/office/2007/relationships/media" Target="../media/media49.wm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wma"/><Relationship Id="rId1" Type="http://schemas.microsoft.com/office/2007/relationships/media" Target="../media/media50.wma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wma"/><Relationship Id="rId1" Type="http://schemas.microsoft.com/office/2007/relationships/media" Target="../media/media51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hyperlink" Target="http://en.wikipedia.org/wiki/Lyndon_B._Johnson" TargetMode="External"/><Relationship Id="rId4" Type="http://schemas.openxmlformats.org/officeDocument/2006/relationships/hyperlink" Target="http://en.wikipedia.org/wiki/United_States_federal_statut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wma"/><Relationship Id="rId1" Type="http://schemas.microsoft.com/office/2007/relationships/media" Target="../media/media52.wma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wma"/><Relationship Id="rId1" Type="http://schemas.microsoft.com/office/2007/relationships/media" Target="../media/media53.wma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k-fl.net/parents/testin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k-fl.net/parents/testin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wma"/><Relationship Id="rId1" Type="http://schemas.microsoft.com/office/2007/relationships/media" Target="../media/media54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wma"/><Relationship Id="rId1" Type="http://schemas.microsoft.com/office/2007/relationships/media" Target="../media/media55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Lyndon_B._Johns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84794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664911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WELCOME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PARENTS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24245" y="3830782"/>
            <a:ext cx="9067800" cy="37130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0070C0"/>
                </a:solidFill>
                <a:latin typeface="Algerian" pitchFamily="82" charset="0"/>
              </a:rPr>
              <a:t>2016 </a:t>
            </a:r>
            <a:r>
              <a:rPr lang="en-US" sz="5400" dirty="0" smtClean="0">
                <a:solidFill>
                  <a:srgbClr val="0070C0"/>
                </a:solidFill>
                <a:latin typeface="Algerian" pitchFamily="82" charset="0"/>
              </a:rPr>
              <a:t>Title I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0070C0"/>
                </a:solidFill>
                <a:latin typeface="Algerian" pitchFamily="82" charset="0"/>
              </a:rPr>
              <a:t>Annual Parent Meeting</a:t>
            </a:r>
            <a:endParaRPr lang="en-US" sz="54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"/>
            <a:ext cx="95552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7792"/>
      </p:ext>
    </p:extLst>
  </p:cSld>
  <p:clrMapOvr>
    <a:masterClrMapping/>
  </p:clrMapOvr>
  <p:transition spd="med" advTm="46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4621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048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¿</a:t>
            </a:r>
            <a:r>
              <a:rPr lang="es-ES" dirty="0" smtClean="0">
                <a:solidFill>
                  <a:srgbClr val="C00000"/>
                </a:solidFill>
                <a:latin typeface="+mj-lt"/>
              </a:rPr>
              <a:t>Cómo Funciona?</a:t>
            </a:r>
            <a:endParaRPr lang="es-E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i="0" dirty="0" smtClean="0">
                <a:solidFill>
                  <a:srgbClr val="C00000"/>
                </a:solidFill>
                <a:latin typeface="+mn-lt"/>
              </a:rPr>
              <a:t>El Gobierno Federal…</a:t>
            </a:r>
          </a:p>
          <a:p>
            <a:pPr algn="l"/>
            <a:r>
              <a:rPr lang="es-ES" sz="2000" i="0" dirty="0" smtClean="0">
                <a:latin typeface="+mn-lt"/>
              </a:rPr>
              <a:t>Provee fondos de Título </a:t>
            </a:r>
            <a:r>
              <a:rPr lang="es-ES" sz="2000" i="0" dirty="0" smtClean="0">
                <a:latin typeface="+mj-lt"/>
              </a:rPr>
              <a:t>I </a:t>
            </a:r>
            <a:r>
              <a:rPr lang="es-ES" sz="2000" i="0" dirty="0">
                <a:latin typeface="+mj-lt"/>
              </a:rPr>
              <a:t>a los estados </a:t>
            </a:r>
            <a:r>
              <a:rPr lang="es-ES" sz="2000" i="0" dirty="0" smtClean="0">
                <a:latin typeface="+mj-lt"/>
              </a:rPr>
              <a:t>cada año</a:t>
            </a:r>
            <a:r>
              <a:rPr lang="es-ES" sz="2000" i="0" dirty="0" smtClean="0">
                <a:latin typeface="+mn-lt"/>
              </a:rPr>
              <a:t>, basado en los datos del censo de pobreza de los Estados Unidos. </a:t>
            </a:r>
          </a:p>
          <a:p>
            <a:pPr algn="l"/>
            <a:endParaRPr lang="en-US" sz="2000" i="0" dirty="0" smtClean="0">
              <a:latin typeface="+mn-lt"/>
            </a:endParaRPr>
          </a:p>
          <a:p>
            <a:pPr lvl="2" algn="l"/>
            <a:r>
              <a:rPr lang="es-ES" sz="3200" i="0" dirty="0" smtClean="0">
                <a:solidFill>
                  <a:srgbClr val="C00000"/>
                </a:solidFill>
                <a:latin typeface="+mn-lt"/>
              </a:rPr>
              <a:t>Agencias Estatales de Educación …</a:t>
            </a:r>
            <a:endParaRPr lang="es-ES" sz="1400" i="0" dirty="0" smtClean="0">
              <a:solidFill>
                <a:srgbClr val="C00000"/>
              </a:solidFill>
              <a:latin typeface="+mn-lt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i="0" dirty="0" smtClean="0">
                <a:latin typeface="+mn-lt"/>
              </a:rPr>
              <a:t>Envían fondos a los distritos escolares, basándose en la cantidad de familias que reciben almuerzos gratis.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i="0" dirty="0" smtClean="0">
                <a:latin typeface="+mn-lt"/>
              </a:rPr>
              <a:t>Envían un plan describiendo: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sz="1600" i="0" dirty="0" smtClean="0">
                <a:latin typeface="+mn-lt"/>
              </a:rPr>
              <a:t>estándares de alta-calidad que se espera que los niños alcancen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sz="1600" i="0" dirty="0">
                <a:latin typeface="+mn-lt"/>
              </a:rPr>
              <a:t>f</a:t>
            </a:r>
            <a:r>
              <a:rPr lang="es-ES" sz="1600" i="0" dirty="0" smtClean="0">
                <a:latin typeface="+mn-lt"/>
              </a:rPr>
              <a:t>ormas como se medirá su progreso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sz="1600" i="0" dirty="0">
                <a:latin typeface="+mn-lt"/>
              </a:rPr>
              <a:t>c</a:t>
            </a:r>
            <a:r>
              <a:rPr lang="es-ES" sz="1600" i="0" dirty="0" smtClean="0">
                <a:latin typeface="+mn-lt"/>
              </a:rPr>
              <a:t>omo los fondos de Título I contribuirán a que los ni</a:t>
            </a:r>
            <a:r>
              <a:rPr lang="es-ES" sz="1600" i="0" dirty="0" smtClean="0">
                <a:latin typeface="+mj-lt"/>
              </a:rPr>
              <a:t>ñ</a:t>
            </a:r>
            <a:r>
              <a:rPr lang="es-ES" sz="1600" i="0" dirty="0" smtClean="0">
                <a:latin typeface="+mn-lt"/>
              </a:rPr>
              <a:t>os alcancen sus expectativas</a:t>
            </a:r>
          </a:p>
          <a:p>
            <a:pPr lvl="2" algn="just"/>
            <a:endParaRPr lang="en-US" sz="2000" i="0" dirty="0" smtClean="0">
              <a:latin typeface="+mn-lt"/>
            </a:endParaRPr>
          </a:p>
          <a:p>
            <a:pPr algn="l"/>
            <a:endParaRPr lang="en-US" sz="2000" i="0" dirty="0" smtClean="0"/>
          </a:p>
          <a:p>
            <a:pPr algn="l"/>
            <a:endParaRPr lang="en-US" sz="2000" i="0" dirty="0" smtClean="0"/>
          </a:p>
          <a:p>
            <a:pPr lvl="8"/>
            <a:r>
              <a:rPr lang="en-US" sz="2800" i="0" dirty="0" smtClean="0">
                <a:latin typeface="+mn-lt"/>
              </a:rPr>
              <a:t>            </a:t>
            </a:r>
            <a:endParaRPr lang="en-US" sz="2800" i="0" dirty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72995" y="302061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55626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 i="0" dirty="0" smtClean="0">
                <a:solidFill>
                  <a:srgbClr val="C00000"/>
                </a:solidFill>
                <a:latin typeface="+mn-lt"/>
              </a:rPr>
              <a:t>Los Distritos Escolares Locales(</a:t>
            </a:r>
            <a:r>
              <a:rPr lang="es-ES" sz="2400" i="0" dirty="0" err="1" smtClean="0">
                <a:solidFill>
                  <a:srgbClr val="C00000"/>
                </a:solidFill>
                <a:latin typeface="+mn-lt"/>
              </a:rPr>
              <a:t>LEAs</a:t>
            </a:r>
            <a:r>
              <a:rPr lang="es-ES" sz="2400" i="0" dirty="0" smtClean="0">
                <a:solidFill>
                  <a:srgbClr val="C00000"/>
                </a:solidFill>
                <a:latin typeface="+mn-lt"/>
              </a:rPr>
              <a:t>)…</a:t>
            </a:r>
          </a:p>
          <a:p>
            <a:pPr algn="l"/>
            <a:r>
              <a:rPr lang="es-ES" sz="1800" i="0" dirty="0" smtClean="0">
                <a:latin typeface="+mn-lt"/>
              </a:rPr>
              <a:t>Identifican las escuelas elegibles y distribuyen los fondos.</a:t>
            </a:r>
            <a:endParaRPr lang="es-ES" sz="1800" i="0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535137" y="5715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2" y="98939"/>
            <a:ext cx="2209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9118" y="64008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12066"/>
      </p:ext>
    </p:extLst>
  </p:cSld>
  <p:clrMapOvr>
    <a:masterClrMapping/>
  </p:clrMapOvr>
  <p:transition spd="med" advTm="1065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10054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A6F5F3B-328D-481E-9FB2-458AB4E3BB1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609600"/>
            <a:ext cx="8458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i="0" u="sng" dirty="0">
                <a:solidFill>
                  <a:srgbClr val="002060"/>
                </a:solidFill>
                <a:latin typeface="+mn-lt"/>
              </a:rPr>
              <a:t>Which schools does </a:t>
            </a:r>
            <a:r>
              <a:rPr lang="en-US" sz="4000" i="0" u="sng" dirty="0" smtClean="0">
                <a:solidFill>
                  <a:srgbClr val="002060"/>
                </a:solidFill>
                <a:latin typeface="+mn-lt"/>
              </a:rPr>
              <a:t>Title </a:t>
            </a:r>
            <a:r>
              <a:rPr lang="en-US" sz="4000" i="0" u="sng" dirty="0">
                <a:solidFill>
                  <a:srgbClr val="002060"/>
                </a:solidFill>
                <a:latin typeface="+mn-lt"/>
              </a:rPr>
              <a:t>I Serve? </a:t>
            </a:r>
            <a:endParaRPr lang="en-US" sz="4000" i="0" u="sng" dirty="0" smtClean="0">
              <a:solidFill>
                <a:srgbClr val="002060"/>
              </a:solidFill>
              <a:latin typeface="+mn-lt"/>
            </a:endParaRPr>
          </a:p>
          <a:p>
            <a:pPr algn="l"/>
            <a:endParaRPr lang="en-US" sz="4000" i="0" u="sng" dirty="0" smtClean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4000" i="0" u="sng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4000" i="0" u="sng" dirty="0">
              <a:solidFill>
                <a:srgbClr val="FF0000"/>
              </a:solidFill>
              <a:latin typeface="+mn-lt"/>
            </a:endParaRPr>
          </a:p>
          <a:p>
            <a:endParaRPr lang="en-US" sz="2800" i="0" u="sng" dirty="0">
              <a:solidFill>
                <a:srgbClr val="FF0000"/>
              </a:solidFill>
            </a:endParaRPr>
          </a:p>
          <a:p>
            <a:r>
              <a:rPr lang="en-US" sz="3200" i="0" dirty="0">
                <a:solidFill>
                  <a:srgbClr val="0070C0"/>
                </a:solidFill>
                <a:latin typeface="+mn-lt"/>
              </a:rPr>
              <a:t>The program serves students in elementary and secondary schools </a:t>
            </a:r>
          </a:p>
          <a:p>
            <a:r>
              <a:rPr lang="en-US" sz="3200" i="0" dirty="0" smtClean="0">
                <a:solidFill>
                  <a:srgbClr val="0070C0"/>
                </a:solidFill>
                <a:latin typeface="+mn-lt"/>
              </a:rPr>
              <a:t>that </a:t>
            </a:r>
            <a:r>
              <a:rPr lang="en-US" sz="3200" i="0" dirty="0">
                <a:solidFill>
                  <a:srgbClr val="0070C0"/>
                </a:solidFill>
                <a:latin typeface="+mn-lt"/>
              </a:rPr>
              <a:t>have </a:t>
            </a:r>
            <a:r>
              <a:rPr lang="en-US" sz="3200" i="0" dirty="0" smtClean="0">
                <a:solidFill>
                  <a:srgbClr val="0070C0"/>
                </a:solidFill>
                <a:latin typeface="+mn-lt"/>
              </a:rPr>
              <a:t>a high poverty rate. </a:t>
            </a:r>
            <a:endParaRPr lang="en-US" sz="3200" i="0" dirty="0">
              <a:solidFill>
                <a:srgbClr val="0070C0"/>
              </a:solidFill>
              <a:latin typeface="+mn-lt"/>
            </a:endParaRPr>
          </a:p>
          <a:p>
            <a:endParaRPr lang="en-US" sz="3200" i="0" dirty="0">
              <a:solidFill>
                <a:srgbClr val="0070C0"/>
              </a:solidFill>
              <a:latin typeface="+mn-lt"/>
            </a:endParaRPr>
          </a:p>
          <a:p>
            <a:r>
              <a:rPr lang="en-US" sz="3200" i="0" dirty="0">
                <a:solidFill>
                  <a:srgbClr val="0070C0"/>
                </a:solidFill>
                <a:latin typeface="+mn-lt"/>
              </a:rPr>
              <a:t>Title I also serves students who attend private schools.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0478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799" y="6492875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                                         Denise Atwell, Title I Parent Involvement Coordinator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84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6116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A6F5F3B-328D-481E-9FB2-458AB4E3BB1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609600"/>
            <a:ext cx="845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i="0" u="sng" dirty="0" smtClean="0">
                <a:solidFill>
                  <a:srgbClr val="002060"/>
                </a:solidFill>
                <a:latin typeface="+mj-lt"/>
              </a:rPr>
              <a:t>¿A cuáles escuelas Título I </a:t>
            </a:r>
          </a:p>
          <a:p>
            <a:r>
              <a:rPr lang="es-ES" sz="3200" i="0" u="sng" dirty="0" smtClean="0">
                <a:solidFill>
                  <a:srgbClr val="002060"/>
                </a:solidFill>
                <a:latin typeface="+mj-lt"/>
              </a:rPr>
              <a:t>les </a:t>
            </a:r>
            <a:r>
              <a:rPr lang="es-ES" sz="3200" i="0" u="sng" dirty="0">
                <a:solidFill>
                  <a:srgbClr val="002060"/>
                </a:solidFill>
                <a:latin typeface="+mj-lt"/>
              </a:rPr>
              <a:t>ofrece </a:t>
            </a:r>
            <a:r>
              <a:rPr lang="es-ES" sz="3200" i="0" u="sng" dirty="0" smtClean="0">
                <a:solidFill>
                  <a:srgbClr val="002060"/>
                </a:solidFill>
                <a:latin typeface="+mj-lt"/>
              </a:rPr>
              <a:t>servicio? </a:t>
            </a:r>
          </a:p>
          <a:p>
            <a:pPr algn="l"/>
            <a:endParaRPr lang="en-US" sz="4000" i="0" u="sng" dirty="0" smtClean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4000" i="0" u="sng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4000" i="0" u="sng" dirty="0">
              <a:solidFill>
                <a:srgbClr val="FF0000"/>
              </a:solidFill>
              <a:latin typeface="+mn-lt"/>
            </a:endParaRPr>
          </a:p>
          <a:p>
            <a:r>
              <a:rPr lang="es-ES" sz="3000" i="0" dirty="0" smtClean="0">
                <a:solidFill>
                  <a:srgbClr val="0070C0"/>
                </a:solidFill>
                <a:latin typeface="+mn-lt"/>
              </a:rPr>
              <a:t>El programa sirve a estudiantes de escuelas elementales y secundarias con un alto </a:t>
            </a:r>
          </a:p>
          <a:p>
            <a:r>
              <a:rPr lang="es-ES" sz="3000" i="0" dirty="0" smtClean="0">
                <a:solidFill>
                  <a:srgbClr val="0070C0"/>
                </a:solidFill>
                <a:latin typeface="+mn-lt"/>
              </a:rPr>
              <a:t>nivel de pobreza. </a:t>
            </a:r>
          </a:p>
          <a:p>
            <a:r>
              <a:rPr lang="es-ES" sz="3000" i="0" dirty="0" smtClean="0">
                <a:solidFill>
                  <a:srgbClr val="0070C0"/>
                </a:solidFill>
                <a:latin typeface="+mn-lt"/>
              </a:rPr>
              <a:t>Título I también sirve a estudiantes que asisten a escuelas privadas. </a:t>
            </a:r>
            <a:endParaRPr lang="es-ES" sz="3000" i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828800" cy="159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799" y="63246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7174"/>
      </p:ext>
    </p:extLst>
  </p:cSld>
  <p:clrMapOvr>
    <a:masterClrMapping/>
  </p:clrMapOvr>
  <p:transition spd="med" advTm="73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6585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27EF02-C4F3-4AD1-8E3A-A5EBFD5FD28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209800" y="1752600"/>
            <a:ext cx="184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457200"/>
            <a:ext cx="8229600" cy="6096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10100" i="0" dirty="0">
                <a:solidFill>
                  <a:srgbClr val="00B050"/>
                </a:solidFill>
                <a:latin typeface="Arial Black" pitchFamily="34" charset="0"/>
              </a:rPr>
              <a:t>Title I helps</a:t>
            </a:r>
            <a:r>
              <a:rPr lang="en-US" sz="10100" b="0" i="0" dirty="0">
                <a:solidFill>
                  <a:srgbClr val="0070C0"/>
                </a:solidFill>
                <a:latin typeface="+mn-lt"/>
              </a:rPr>
              <a:t>………………</a:t>
            </a:r>
            <a:r>
              <a:rPr lang="en-US" sz="4500" b="0" i="0" dirty="0">
                <a:latin typeface="+mn-lt"/>
              </a:rPr>
              <a:t/>
            </a:r>
            <a:br>
              <a:rPr lang="en-US" sz="4500" b="0" i="0" dirty="0">
                <a:latin typeface="+mn-lt"/>
              </a:rPr>
            </a:br>
            <a:endParaRPr lang="en-US" sz="4500" b="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45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5100" i="0" dirty="0">
                <a:solidFill>
                  <a:schemeClr val="accent1"/>
                </a:solidFill>
                <a:latin typeface="+mn-lt"/>
              </a:rPr>
              <a:t>Children </a:t>
            </a:r>
            <a:r>
              <a:rPr lang="en-US" sz="5100" i="0" dirty="0">
                <a:latin typeface="+mn-lt"/>
              </a:rPr>
              <a:t>be more successful in school.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51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5100" i="0" dirty="0">
                <a:solidFill>
                  <a:schemeClr val="accent1"/>
                </a:solidFill>
                <a:latin typeface="+mn-lt"/>
              </a:rPr>
              <a:t>Parents </a:t>
            </a:r>
            <a:r>
              <a:rPr lang="en-US" sz="5100" i="0" dirty="0">
                <a:latin typeface="+mn-lt"/>
              </a:rPr>
              <a:t>have a voice in their child’s education and gives them tools and resources necessary to help their child academically and establish a “learning environment” in the home.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51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5100" i="0" dirty="0">
                <a:solidFill>
                  <a:schemeClr val="accent1"/>
                </a:solidFill>
                <a:latin typeface="+mn-lt"/>
              </a:rPr>
              <a:t>Teachers</a:t>
            </a:r>
            <a:r>
              <a:rPr lang="en-US" sz="5100" i="0" dirty="0">
                <a:latin typeface="+mn-lt"/>
              </a:rPr>
              <a:t> realize the contributions of parents to their child’s education and work with them to raise the student achievement for their child.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7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i="0" dirty="0">
                <a:latin typeface="+mn-lt"/>
              </a:rPr>
              <a:t>                                                    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b="0" i="0" dirty="0">
                <a:latin typeface="+mn-lt"/>
              </a:rPr>
              <a:t>                                               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90" y="304800"/>
            <a:ext cx="2724150" cy="169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19864" y="6370637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03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8613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27EF02-C4F3-4AD1-8E3A-A5EBFD5FD28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209800" y="1752600"/>
            <a:ext cx="184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457200"/>
            <a:ext cx="8229600" cy="6096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8800" i="0" dirty="0" smtClean="0">
                <a:solidFill>
                  <a:srgbClr val="00B050"/>
                </a:solidFill>
                <a:latin typeface="Arial Black" pitchFamily="34" charset="0"/>
              </a:rPr>
              <a:t>Título I ayuda a que</a:t>
            </a:r>
            <a:r>
              <a:rPr lang="es-ES" sz="8800" b="0" i="0" dirty="0" smtClean="0">
                <a:solidFill>
                  <a:srgbClr val="0070C0"/>
                </a:solidFill>
                <a:latin typeface="+mn-lt"/>
              </a:rPr>
              <a:t>….</a:t>
            </a:r>
            <a:r>
              <a:rPr lang="es-ES" sz="4500" b="0" i="0" dirty="0" smtClean="0">
                <a:latin typeface="+mn-lt"/>
              </a:rPr>
              <a:t/>
            </a:r>
            <a:br>
              <a:rPr lang="es-ES" sz="4500" b="0" i="0" dirty="0" smtClean="0">
                <a:latin typeface="+mn-lt"/>
              </a:rPr>
            </a:br>
            <a:endParaRPr lang="es-ES" sz="4500" b="0" i="0" dirty="0" smtClean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s-ES" sz="4500" i="0" dirty="0" smtClean="0">
              <a:latin typeface="+mn-lt"/>
            </a:endParaRPr>
          </a:p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" sz="5100" i="0" dirty="0" smtClean="0">
                <a:latin typeface="+mn-lt"/>
              </a:rPr>
              <a:t>Los</a:t>
            </a:r>
            <a:r>
              <a:rPr lang="es-ES" sz="5100" i="0" dirty="0" smtClean="0">
                <a:solidFill>
                  <a:schemeClr val="accent1"/>
                </a:solidFill>
                <a:latin typeface="+mn-lt"/>
              </a:rPr>
              <a:t> Niños </a:t>
            </a:r>
            <a:r>
              <a:rPr lang="es-ES" sz="5100" i="0" dirty="0" smtClean="0">
                <a:latin typeface="+mn-lt"/>
              </a:rPr>
              <a:t>sean más exitosos en la escuela.</a:t>
            </a:r>
          </a:p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5100" i="0" dirty="0" smtClean="0">
              <a:latin typeface="+mn-lt"/>
            </a:endParaRPr>
          </a:p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" sz="5100" i="0" dirty="0" smtClean="0">
                <a:latin typeface="+mn-lt"/>
              </a:rPr>
              <a:t>Los</a:t>
            </a:r>
            <a:r>
              <a:rPr lang="es-ES" sz="5100" i="0" dirty="0" smtClean="0">
                <a:solidFill>
                  <a:schemeClr val="accent1"/>
                </a:solidFill>
                <a:latin typeface="+mn-lt"/>
              </a:rPr>
              <a:t> Padres </a:t>
            </a:r>
            <a:r>
              <a:rPr lang="es-ES" sz="5100" i="0" dirty="0" smtClean="0">
                <a:latin typeface="+mn-lt"/>
              </a:rPr>
              <a:t>participen en la educación de su hijo/a y  les provee herramientas y recursos necesarios que ayuden a su hijo/a académicamente y establezcan un “ambiente de aprendizaje” en el hogar.</a:t>
            </a:r>
          </a:p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5100" i="0" dirty="0" smtClean="0">
              <a:latin typeface="+mn-lt"/>
            </a:endParaRPr>
          </a:p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s-ES" sz="5100" i="0" dirty="0" smtClean="0">
                <a:latin typeface="+mn-lt"/>
              </a:rPr>
              <a:t>Los</a:t>
            </a:r>
            <a:r>
              <a:rPr lang="es-ES" sz="5100" i="0" dirty="0" smtClean="0">
                <a:solidFill>
                  <a:schemeClr val="accent1"/>
                </a:solidFill>
                <a:latin typeface="+mn-lt"/>
              </a:rPr>
              <a:t> Maestros</a:t>
            </a:r>
            <a:r>
              <a:rPr lang="es-ES" sz="5100" i="0" dirty="0" smtClean="0">
                <a:latin typeface="+mn-lt"/>
              </a:rPr>
              <a:t> se den cuenta de la aportación de los padres a la educación de su hijo/a y trabajen en conjunto para lograr el aprovechamiento estudiantil de su hijo/a.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7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i="0" dirty="0">
                <a:latin typeface="+mn-lt"/>
              </a:rPr>
              <a:t>                                                    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b="0" i="0" dirty="0">
                <a:latin typeface="+mn-lt"/>
              </a:rPr>
              <a:t>                                               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42" y="304801"/>
            <a:ext cx="196425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19864" y="6188075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0724"/>
      </p:ext>
    </p:extLst>
  </p:cSld>
  <p:clrMapOvr>
    <a:masterClrMapping/>
  </p:clrMapOvr>
  <p:transition spd="med" advTm="102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568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0A5A58-E34C-425F-9ED1-B20691D741D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381000"/>
            <a:ext cx="8229600" cy="6096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7300" u="sng" dirty="0" smtClean="0">
                <a:solidFill>
                  <a:srgbClr val="663300"/>
                </a:solidFill>
                <a:latin typeface="+mn-lt"/>
              </a:rPr>
              <a:t>What </a:t>
            </a:r>
            <a:r>
              <a:rPr lang="en-US" sz="7300" u="sng" dirty="0">
                <a:solidFill>
                  <a:srgbClr val="663300"/>
                </a:solidFill>
                <a:latin typeface="+mn-lt"/>
              </a:rPr>
              <a:t>is the Goal of Title I</a:t>
            </a:r>
            <a:r>
              <a:rPr lang="en-US" sz="7300" u="sng" dirty="0" smtClean="0">
                <a:solidFill>
                  <a:srgbClr val="663300"/>
                </a:solidFill>
                <a:latin typeface="+mn-lt"/>
              </a:rPr>
              <a:t>?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6400" u="sng" dirty="0" smtClean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64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</a:t>
            </a:r>
            <a:r>
              <a:rPr lang="en-US" sz="50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o </a:t>
            </a:r>
            <a:r>
              <a:rPr lang="en-US" sz="5000" i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improve </a:t>
            </a:r>
            <a:r>
              <a:rPr lang="en-US" sz="6000" i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student</a:t>
            </a:r>
            <a:r>
              <a:rPr lang="en-US" sz="5000" i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50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achievement… </a:t>
            </a:r>
            <a:endParaRPr lang="en-US" sz="5000" i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5000" i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through effective </a:t>
            </a:r>
            <a:r>
              <a:rPr lang="en-US" sz="5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instruction,</a:t>
            </a:r>
            <a:endParaRPr lang="en-US" sz="5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professional development, 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and family involvement.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7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i="0" dirty="0">
                <a:latin typeface="+mn-lt"/>
              </a:rPr>
              <a:t>                                                    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b="0" i="0" dirty="0">
                <a:latin typeface="+mn-lt"/>
              </a:rPr>
              <a:t>                                                  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40265"/>
            <a:ext cx="2800436" cy="294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62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4507" objId="5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0A5A58-E34C-425F-9ED1-B20691D741D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381000"/>
            <a:ext cx="8229600" cy="6096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7300" u="sng" dirty="0" smtClean="0">
                <a:solidFill>
                  <a:srgbClr val="663300"/>
                </a:solidFill>
                <a:latin typeface="+mn-lt"/>
              </a:rPr>
              <a:t>¿Cuál es la Meta de Título I?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6400" u="sng" dirty="0" smtClean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64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</a:t>
            </a:r>
            <a:r>
              <a:rPr lang="es-ES" sz="64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M</a:t>
            </a:r>
            <a:r>
              <a:rPr lang="es-ES" sz="50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ejorar el aprovechamiento del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ES" sz="50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  estudiante…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s-ES" sz="5000" i="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s-ES" sz="5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por medio de una educación efectiva,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s-ES" sz="5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desarrollo profesional, 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s-ES" sz="5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y participaci</a:t>
            </a:r>
            <a:r>
              <a:rPr lang="es-ES" sz="5000" i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ó</a:t>
            </a:r>
            <a:r>
              <a:rPr lang="es-ES" sz="5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n familiar.</a:t>
            </a:r>
            <a:endParaRPr lang="es-ES" sz="240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700" b="0" i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700" i="0" dirty="0">
              <a:latin typeface="+mn-lt"/>
            </a:endParaRP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i="0" dirty="0">
                <a:latin typeface="+mn-lt"/>
              </a:rPr>
              <a:t>                                                    </a:t>
            </a:r>
          </a:p>
          <a:p>
            <a:pPr marL="274320" indent="-27432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700" b="0" i="0" dirty="0">
                <a:latin typeface="+mn-lt"/>
              </a:rPr>
              <a:t>                                                  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2820"/>
            <a:ext cx="2477867" cy="222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0960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2107"/>
      </p:ext>
    </p:extLst>
  </p:cSld>
  <p:clrMapOvr>
    <a:masterClrMapping/>
  </p:clrMapOvr>
  <p:transition spd="med" advTm="131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3070" objId="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5C1658-49A3-49A4-A0C3-5730411E36CC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i="0" u="sng" dirty="0" smtClean="0">
                <a:solidFill>
                  <a:srgbClr val="CC00CC"/>
                </a:solidFill>
                <a:latin typeface="+mn-lt"/>
              </a:rPr>
              <a:t>What </a:t>
            </a:r>
            <a:r>
              <a:rPr lang="en-US" i="0" u="sng" dirty="0">
                <a:solidFill>
                  <a:srgbClr val="CC00CC"/>
                </a:solidFill>
                <a:latin typeface="+mn-lt"/>
              </a:rPr>
              <a:t>will Title I </a:t>
            </a:r>
            <a:r>
              <a:rPr lang="en-US" i="0" u="sng" dirty="0" smtClean="0">
                <a:solidFill>
                  <a:srgbClr val="CC00CC"/>
                </a:solidFill>
                <a:latin typeface="+mn-lt"/>
              </a:rPr>
              <a:t>do </a:t>
            </a:r>
            <a:r>
              <a:rPr lang="en-US" i="0" u="sng" dirty="0">
                <a:solidFill>
                  <a:srgbClr val="CC00CC"/>
                </a:solidFill>
                <a:latin typeface="+mn-lt"/>
              </a:rPr>
              <a:t>for your child? </a:t>
            </a:r>
          </a:p>
          <a:p>
            <a:endParaRPr lang="en-US" i="0" dirty="0" smtClean="0">
              <a:latin typeface="+mn-lt"/>
            </a:endParaRPr>
          </a:p>
          <a:p>
            <a:endParaRPr lang="en-US" i="0" dirty="0" smtClean="0">
              <a:latin typeface="+mn-lt"/>
            </a:endParaRPr>
          </a:p>
          <a:p>
            <a:r>
              <a:rPr lang="en-US" sz="3600" i="0" dirty="0" smtClean="0">
                <a:solidFill>
                  <a:srgbClr val="0000FF"/>
                </a:solidFill>
                <a:latin typeface="+mn-lt"/>
              </a:rPr>
              <a:t>The </a:t>
            </a:r>
            <a:r>
              <a:rPr lang="en-US" sz="3600" i="0" dirty="0">
                <a:solidFill>
                  <a:srgbClr val="0000FF"/>
                </a:solidFill>
                <a:latin typeface="+mn-lt"/>
              </a:rPr>
              <a:t>Title I program will provide your child with extra educational assistance beyond the regular classroom</a:t>
            </a:r>
            <a:r>
              <a:rPr lang="en-US" sz="3600" dirty="0">
                <a:solidFill>
                  <a:srgbClr val="0000FF"/>
                </a:solidFill>
                <a:latin typeface="+mn-lt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8962"/>
            <a:ext cx="1781175" cy="182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15889"/>
            <a:ext cx="1781175" cy="182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45282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68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6049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5C1658-49A3-49A4-A0C3-5730411E36CC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i="0" u="sng" dirty="0" smtClean="0">
                <a:solidFill>
                  <a:srgbClr val="CC00CC"/>
                </a:solidFill>
                <a:latin typeface="+mn-lt"/>
              </a:rPr>
              <a:t>¿Qué hará Título I por su hijo/a? </a:t>
            </a:r>
          </a:p>
          <a:p>
            <a:endParaRPr lang="en-US" i="0" dirty="0" smtClean="0">
              <a:latin typeface="+mn-lt"/>
            </a:endParaRPr>
          </a:p>
          <a:p>
            <a:endParaRPr lang="en-US" i="0" dirty="0" smtClean="0">
              <a:latin typeface="+mn-lt"/>
            </a:endParaRPr>
          </a:p>
          <a:p>
            <a:endParaRPr lang="en-US" sz="3600" i="0" dirty="0" smtClean="0">
              <a:solidFill>
                <a:srgbClr val="0000FF"/>
              </a:solidFill>
              <a:latin typeface="+mn-lt"/>
            </a:endParaRPr>
          </a:p>
          <a:p>
            <a:endParaRPr lang="en-US" sz="3600" i="0" dirty="0" smtClean="0">
              <a:solidFill>
                <a:srgbClr val="0000FF"/>
              </a:solidFill>
              <a:latin typeface="+mn-lt"/>
            </a:endParaRPr>
          </a:p>
          <a:p>
            <a:r>
              <a:rPr lang="es-ES" sz="3600" i="0" dirty="0" smtClean="0">
                <a:solidFill>
                  <a:srgbClr val="0000FF"/>
                </a:solidFill>
                <a:latin typeface="+mn-lt"/>
              </a:rPr>
              <a:t>El programa de Título I proveerá a su hijo/a ayuda educativa adicional más allá del salón de clases</a:t>
            </a:r>
            <a:r>
              <a:rPr lang="es-ES" sz="3600" dirty="0" smtClean="0">
                <a:solidFill>
                  <a:srgbClr val="0000FF"/>
                </a:solidFill>
                <a:latin typeface="+mn-lt"/>
              </a:rPr>
              <a:t>. </a:t>
            </a:r>
            <a:endParaRPr lang="es-ES" sz="3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19" y="1371600"/>
            <a:ext cx="1850655" cy="189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1752601" cy="179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45282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419"/>
      </p:ext>
    </p:extLst>
  </p:cSld>
  <p:clrMapOvr>
    <a:masterClrMapping/>
  </p:clrMapOvr>
  <p:transition spd="med" advTm="96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585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0DD4D4-3EFA-432D-901E-71E7157F081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8600" y="914400"/>
            <a:ext cx="83820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i="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</a:t>
            </a:r>
            <a:r>
              <a:rPr lang="en-US" sz="2800" i="0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 programs generally offer</a:t>
            </a:r>
            <a:r>
              <a:rPr lang="en-US" sz="2800" i="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</a:p>
          <a:p>
            <a:pPr algn="l"/>
            <a:r>
              <a:rPr lang="en-US" sz="2800" i="0" u="sng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2800" i="0" u="sng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Smaller classes or special </a:t>
            </a:r>
            <a:r>
              <a:rPr lang="en-U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instructional spaces</a:t>
            </a:r>
            <a:endParaRPr lang="en-US" sz="2000" i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Additional teachers and/or </a:t>
            </a:r>
            <a:r>
              <a:rPr lang="en-U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paraprofessionals</a:t>
            </a:r>
            <a:endParaRPr lang="en-US" sz="2000" i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Opportunities for professional development for school staff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Extra time for teaching Title I students the skills they need 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A variety of supplementary teaching methods 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An individualized program for students </a:t>
            </a:r>
          </a:p>
          <a:p>
            <a:pPr algn="l">
              <a:spcAft>
                <a:spcPts val="600"/>
              </a:spcAft>
            </a:pP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Additional teaching materials </a:t>
            </a:r>
            <a:r>
              <a:rPr lang="en-U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which supplement </a:t>
            </a: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 </a:t>
            </a:r>
            <a:r>
              <a:rPr lang="en-U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student’s</a:t>
            </a:r>
          </a:p>
          <a:p>
            <a:pPr algn="l">
              <a:spcAft>
                <a:spcPts val="600"/>
              </a:spcAft>
            </a:pPr>
            <a:r>
              <a:rPr lang="en-U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regular </a:t>
            </a:r>
            <a:r>
              <a:rPr lang="en-US" sz="2000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instruction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5" y="467299"/>
            <a:ext cx="2000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97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703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84794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817311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BIENVENIDOS PADRES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24245" y="3830782"/>
            <a:ext cx="9067800" cy="37130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5000" dirty="0" smtClean="0">
                <a:solidFill>
                  <a:srgbClr val="0070C0"/>
                </a:solidFill>
                <a:latin typeface="Algerian" pitchFamily="82" charset="0"/>
              </a:rPr>
              <a:t>Reunión anual de padres</a:t>
            </a:r>
          </a:p>
          <a:p>
            <a:pPr algn="ctr">
              <a:buNone/>
            </a:pPr>
            <a:r>
              <a:rPr lang="en-US" sz="5000" dirty="0">
                <a:solidFill>
                  <a:srgbClr val="0070C0"/>
                </a:solidFill>
                <a:latin typeface="Algerian" pitchFamily="82" charset="0"/>
              </a:rPr>
              <a:t>TÍTULO I </a:t>
            </a:r>
            <a:r>
              <a:rPr lang="en-US" sz="5000" dirty="0" smtClean="0">
                <a:solidFill>
                  <a:srgbClr val="0070C0"/>
                </a:solidFill>
                <a:latin typeface="Algerian" pitchFamily="82" charset="0"/>
              </a:rPr>
              <a:t>2016</a:t>
            </a:r>
            <a:endParaRPr lang="en-US" sz="5000" dirty="0">
              <a:solidFill>
                <a:srgbClr val="0070C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s-ES" sz="50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4800"/>
            <a:ext cx="95552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81600" y="6172200"/>
            <a:ext cx="35814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 smtClean="0"/>
              <a:t>Reunión Anual de Padres / Denise Atwell, Coordinadora de Participación </a:t>
            </a:r>
            <a:r>
              <a:rPr lang="es-ES" dirty="0"/>
              <a:t>de Padres Título 1 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1591"/>
      </p:ext>
    </p:extLst>
  </p:cSld>
  <p:clrMapOvr>
    <a:masterClrMapping/>
  </p:clrMapOvr>
  <p:transition spd="med" advTm="52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4523" objId="9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0DD4D4-3EFA-432D-901E-71E7157F0816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8600" y="914400"/>
            <a:ext cx="8382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800" i="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Los programas de Título I generalmente </a:t>
            </a:r>
          </a:p>
          <a:p>
            <a:pPr algn="l"/>
            <a:r>
              <a:rPr lang="es-ES" sz="2800" i="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ofrecen:</a:t>
            </a:r>
          </a:p>
          <a:p>
            <a:pPr algn="l"/>
            <a:r>
              <a:rPr lang="es-ES" sz="2800" i="0" u="sng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Clases pequeñas o espacios educativos especiales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Maestros </a:t>
            </a: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y/o para profesionales </a:t>
            </a: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adicionales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Oportunidades de desarrollo profesional para el personal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Tiempo adicional para educar a los estudiantes de Título I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con las destrezas necesarias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Una variedad de métodos educativos suplementarios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Un programa individualizado para los estudiantes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Materiales educativos adicionales que complementen la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s-ES" sz="2000" i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educación básica del estudiante</a:t>
            </a:r>
            <a:endParaRPr lang="es-ES" sz="2000" i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494408" cy="13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8666"/>
      </p:ext>
    </p:extLst>
  </p:cSld>
  <p:clrMapOvr>
    <a:masterClrMapping/>
  </p:clrMapOvr>
  <p:transition spd="med" advTm="112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585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763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0" dirty="0" smtClean="0">
                <a:solidFill>
                  <a:srgbClr val="0070C0"/>
                </a:solidFill>
              </a:rPr>
              <a:t>Approximately,</a:t>
            </a:r>
          </a:p>
          <a:p>
            <a:r>
              <a:rPr lang="en-US" sz="4000" i="0" dirty="0" smtClean="0">
                <a:solidFill>
                  <a:srgbClr val="0070C0"/>
                </a:solidFill>
              </a:rPr>
              <a:t>1% </a:t>
            </a:r>
            <a:r>
              <a:rPr lang="en-US" sz="4000" i="0" dirty="0" smtClean="0">
                <a:solidFill>
                  <a:srgbClr val="C00000"/>
                </a:solidFill>
              </a:rPr>
              <a:t>of the District’s Title I budget is allocated for Parent Involvement. </a:t>
            </a:r>
          </a:p>
          <a:p>
            <a:endParaRPr lang="en-US" sz="4000" i="0" dirty="0" smtClean="0">
              <a:solidFill>
                <a:srgbClr val="C00000"/>
              </a:solidFill>
            </a:endParaRPr>
          </a:p>
          <a:p>
            <a:endParaRPr lang="en-US" sz="4000" i="0" dirty="0">
              <a:solidFill>
                <a:srgbClr val="C00000"/>
              </a:solidFill>
            </a:endParaRPr>
          </a:p>
          <a:p>
            <a:endParaRPr lang="en-US" sz="4000" i="0" dirty="0" smtClean="0">
              <a:solidFill>
                <a:srgbClr val="C00000"/>
              </a:solidFill>
            </a:endParaRPr>
          </a:p>
          <a:p>
            <a:pPr algn="l"/>
            <a:r>
              <a:rPr lang="en-US" sz="4000" i="0" dirty="0" smtClean="0">
                <a:solidFill>
                  <a:srgbClr val="0070C0"/>
                </a:solidFill>
              </a:rPr>
              <a:t>Approximately,</a:t>
            </a:r>
          </a:p>
          <a:p>
            <a:r>
              <a:rPr lang="en-US" sz="4000" i="0" dirty="0" smtClean="0">
                <a:solidFill>
                  <a:srgbClr val="0070C0"/>
                </a:solidFill>
              </a:rPr>
              <a:t> 1% </a:t>
            </a:r>
            <a:r>
              <a:rPr lang="en-US" sz="4000" i="0" dirty="0" smtClean="0">
                <a:solidFill>
                  <a:srgbClr val="C00000"/>
                </a:solidFill>
              </a:rPr>
              <a:t>of your school’s Title I budget is allocated for parent involvement</a:t>
            </a:r>
            <a:r>
              <a:rPr lang="en-US" i="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i="0" dirty="0" smtClean="0">
                <a:solidFill>
                  <a:srgbClr val="C00000"/>
                </a:solidFill>
              </a:rPr>
              <a:t>				</a:t>
            </a:r>
          </a:p>
          <a:p>
            <a:r>
              <a:rPr lang="en-US" i="0" dirty="0" smtClean="0">
                <a:solidFill>
                  <a:srgbClr val="C00000"/>
                </a:solidFill>
              </a:rPr>
              <a:t>				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06230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91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pauseEvt time="4836" objId="7"/>
        <p14:seekEvt time="4836" objId="7" seek="4783"/>
        <p14:resumeEvt time="4836" objId="7"/>
        <p14:stopEvt time="9187" objId="7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364158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57201"/>
            <a:ext cx="9067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0" dirty="0" smtClean="0">
                <a:solidFill>
                  <a:srgbClr val="0070C0"/>
                </a:solidFill>
              </a:rPr>
              <a:t>Aproximadamente 1% </a:t>
            </a:r>
            <a:r>
              <a:rPr lang="es-ES" sz="4000" i="0" dirty="0" smtClean="0">
                <a:solidFill>
                  <a:srgbClr val="C00000"/>
                </a:solidFill>
              </a:rPr>
              <a:t>del presupuesto de Título I de los Distritos se asigna para Participación de Padres. </a:t>
            </a:r>
          </a:p>
          <a:p>
            <a:endParaRPr lang="en-US" sz="4000" i="0" dirty="0" smtClean="0">
              <a:solidFill>
                <a:srgbClr val="C00000"/>
              </a:solidFill>
            </a:endParaRPr>
          </a:p>
          <a:p>
            <a:endParaRPr lang="en-US" sz="4000" i="0" dirty="0">
              <a:solidFill>
                <a:srgbClr val="C00000"/>
              </a:solidFill>
            </a:endParaRPr>
          </a:p>
          <a:p>
            <a:endParaRPr lang="en-US" sz="4000" i="0" dirty="0" smtClean="0">
              <a:solidFill>
                <a:srgbClr val="C00000"/>
              </a:solidFill>
            </a:endParaRPr>
          </a:p>
          <a:p>
            <a:r>
              <a:rPr lang="es-ES" sz="4000" i="0" dirty="0">
                <a:solidFill>
                  <a:srgbClr val="0070C0"/>
                </a:solidFill>
              </a:rPr>
              <a:t>Aproximadamente 1</a:t>
            </a:r>
            <a:r>
              <a:rPr lang="es-ES" sz="4000" i="0" dirty="0" smtClean="0">
                <a:solidFill>
                  <a:srgbClr val="0070C0"/>
                </a:solidFill>
              </a:rPr>
              <a:t>% </a:t>
            </a:r>
            <a:r>
              <a:rPr lang="es-ES" sz="4000" i="0" dirty="0" smtClean="0">
                <a:solidFill>
                  <a:srgbClr val="C00000"/>
                </a:solidFill>
              </a:rPr>
              <a:t>del presupuesto de Título I de las escuelas se asigna para Participación de Padres. </a:t>
            </a:r>
          </a:p>
          <a:p>
            <a:r>
              <a:rPr lang="en-US" i="0" dirty="0" smtClean="0">
                <a:solidFill>
                  <a:srgbClr val="C00000"/>
                </a:solidFill>
              </a:rPr>
              <a:t>				</a:t>
            </a:r>
          </a:p>
          <a:p>
            <a:r>
              <a:rPr lang="en-US" i="0" dirty="0" smtClean="0">
                <a:solidFill>
                  <a:srgbClr val="C00000"/>
                </a:solidFill>
              </a:rPr>
              <a:t>				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06230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068"/>
      </p:ext>
    </p:extLst>
  </p:cSld>
  <p:clrMapOvr>
    <a:masterClrMapping/>
  </p:clrMapOvr>
  <p:transition spd="med" advTm="725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6599" objId="8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B522FE2-6CA8-4BC5-9CD3-AB91DA67D6E2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i="0" u="sng" dirty="0">
                <a:solidFill>
                  <a:srgbClr val="C00000"/>
                </a:solidFill>
                <a:latin typeface="+mn-lt"/>
              </a:rPr>
              <a:t>Title I Needs Parents’ Help to…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  <a:defRPr/>
            </a:pPr>
            <a:endParaRPr lang="en-US" sz="3200" i="0" dirty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 lvl="1" algn="l">
              <a:spcAft>
                <a:spcPts val="1200"/>
              </a:spcAft>
              <a:defRPr/>
            </a:pPr>
            <a:r>
              <a:rPr lang="en-US" sz="2800" i="0" dirty="0">
                <a:latin typeface="+mn-lt"/>
                <a:cs typeface="Arial" pitchFamily="34" charset="0"/>
              </a:rPr>
              <a:t>Determine goals for the </a:t>
            </a:r>
            <a:r>
              <a:rPr lang="en-US" sz="2800" i="0" dirty="0" smtClean="0">
                <a:latin typeface="+mn-lt"/>
                <a:cs typeface="Arial" pitchFamily="34" charset="0"/>
              </a:rPr>
              <a:t>program,</a:t>
            </a:r>
            <a:endParaRPr lang="en-US" sz="2800" i="0" dirty="0">
              <a:latin typeface="+mn-lt"/>
              <a:cs typeface="Arial" pitchFamily="34" charset="0"/>
            </a:endParaRPr>
          </a:p>
          <a:p>
            <a:pPr lvl="1" algn="l">
              <a:spcAft>
                <a:spcPts val="1200"/>
              </a:spcAft>
              <a:defRPr/>
            </a:pPr>
            <a:r>
              <a:rPr lang="en-US" sz="2800" i="0" dirty="0">
                <a:latin typeface="+mn-lt"/>
                <a:cs typeface="Arial" pitchFamily="34" charset="0"/>
              </a:rPr>
              <a:t>p</a:t>
            </a:r>
            <a:r>
              <a:rPr lang="en-US" sz="2800" i="0" dirty="0" smtClean="0">
                <a:latin typeface="+mn-lt"/>
                <a:cs typeface="Arial" pitchFamily="34" charset="0"/>
              </a:rPr>
              <a:t>lan </a:t>
            </a:r>
            <a:r>
              <a:rPr lang="en-US" sz="2800" i="0" dirty="0">
                <a:latin typeface="+mn-lt"/>
                <a:cs typeface="Arial" pitchFamily="34" charset="0"/>
              </a:rPr>
              <a:t>and carry out </a:t>
            </a:r>
            <a:r>
              <a:rPr lang="en-US" sz="2800" i="0" dirty="0" smtClean="0">
                <a:latin typeface="+mn-lt"/>
                <a:cs typeface="Arial" pitchFamily="34" charset="0"/>
              </a:rPr>
              <a:t>goals,</a:t>
            </a:r>
            <a:endParaRPr lang="en-US" sz="2800" i="0" dirty="0">
              <a:latin typeface="+mn-lt"/>
              <a:cs typeface="Arial" pitchFamily="34" charset="0"/>
            </a:endParaRPr>
          </a:p>
          <a:p>
            <a:pPr lvl="1" algn="l">
              <a:spcAft>
                <a:spcPts val="1200"/>
              </a:spcAft>
              <a:defRPr/>
            </a:pPr>
            <a:r>
              <a:rPr lang="en-US" sz="2800" i="0" dirty="0">
                <a:latin typeface="+mn-lt"/>
                <a:cs typeface="Arial" pitchFamily="34" charset="0"/>
              </a:rPr>
              <a:t>e</a:t>
            </a:r>
            <a:r>
              <a:rPr lang="en-US" sz="2800" i="0" dirty="0" smtClean="0">
                <a:latin typeface="+mn-lt"/>
                <a:cs typeface="Arial" pitchFamily="34" charset="0"/>
              </a:rPr>
              <a:t>valuate programs,</a:t>
            </a:r>
            <a:endParaRPr lang="en-US" sz="2800" i="0" dirty="0">
              <a:latin typeface="+mn-lt"/>
              <a:cs typeface="Arial" pitchFamily="34" charset="0"/>
            </a:endParaRPr>
          </a:p>
          <a:p>
            <a:pPr lvl="1" algn="l">
              <a:spcAft>
                <a:spcPts val="1200"/>
              </a:spcAft>
              <a:defRPr/>
            </a:pPr>
            <a:r>
              <a:rPr lang="en-US" sz="2800" i="0" dirty="0">
                <a:latin typeface="+mn-lt"/>
                <a:cs typeface="Arial" pitchFamily="34" charset="0"/>
              </a:rPr>
              <a:t>v</a:t>
            </a:r>
            <a:r>
              <a:rPr lang="en-US" sz="2800" i="0" dirty="0" smtClean="0">
                <a:latin typeface="+mn-lt"/>
                <a:cs typeface="Arial" pitchFamily="34" charset="0"/>
              </a:rPr>
              <a:t>olunteer </a:t>
            </a:r>
            <a:r>
              <a:rPr lang="en-US" sz="2800" i="0" dirty="0">
                <a:latin typeface="+mn-lt"/>
                <a:cs typeface="Arial" pitchFamily="34" charset="0"/>
              </a:rPr>
              <a:t>at the </a:t>
            </a:r>
            <a:r>
              <a:rPr lang="en-US" sz="2800" i="0" dirty="0" smtClean="0">
                <a:latin typeface="+mn-lt"/>
                <a:cs typeface="Arial" pitchFamily="34" charset="0"/>
              </a:rPr>
              <a:t>school, and</a:t>
            </a:r>
            <a:endParaRPr lang="en-US" sz="2800" i="0" dirty="0">
              <a:latin typeface="+mn-lt"/>
              <a:cs typeface="Arial" pitchFamily="34" charset="0"/>
            </a:endParaRPr>
          </a:p>
          <a:p>
            <a:pPr lvl="1" algn="l">
              <a:spcAft>
                <a:spcPts val="1200"/>
              </a:spcAft>
              <a:defRPr/>
            </a:pPr>
            <a:r>
              <a:rPr lang="en-US" sz="2800" i="0" dirty="0">
                <a:latin typeface="+mn-lt"/>
                <a:cs typeface="Arial" pitchFamily="34" charset="0"/>
              </a:rPr>
              <a:t>a</a:t>
            </a:r>
            <a:r>
              <a:rPr lang="en-US" sz="2800" i="0" dirty="0" smtClean="0">
                <a:latin typeface="+mn-lt"/>
                <a:cs typeface="Arial" pitchFamily="34" charset="0"/>
              </a:rPr>
              <a:t>ttend </a:t>
            </a:r>
            <a:r>
              <a:rPr lang="en-US" sz="2800" i="0" dirty="0">
                <a:latin typeface="+mn-lt"/>
                <a:cs typeface="Arial" pitchFamily="34" charset="0"/>
              </a:rPr>
              <a:t>curriculum nights, </a:t>
            </a:r>
            <a:r>
              <a:rPr lang="en-US" sz="2800" i="0" dirty="0" smtClean="0">
                <a:latin typeface="+mn-lt"/>
                <a:cs typeface="Arial" pitchFamily="34" charset="0"/>
              </a:rPr>
              <a:t>academic workshops</a:t>
            </a:r>
            <a:r>
              <a:rPr lang="en-US" sz="2800" i="0" dirty="0">
                <a:latin typeface="+mn-lt"/>
                <a:cs typeface="Arial" pitchFamily="34" charset="0"/>
              </a:rPr>
              <a:t>, etc., in order to have more information and tools to help their child at </a:t>
            </a:r>
            <a:r>
              <a:rPr lang="en-US" sz="2800" i="0" dirty="0" smtClean="0">
                <a:latin typeface="+mn-lt"/>
                <a:cs typeface="Arial" pitchFamily="34" charset="0"/>
              </a:rPr>
              <a:t>home.</a:t>
            </a:r>
            <a:endParaRPr lang="en-US" sz="2800" i="0" dirty="0">
              <a:latin typeface="+mn-lt"/>
              <a:cs typeface="Arial" pitchFamily="34" charset="0"/>
            </a:endParaRPr>
          </a:p>
          <a:p>
            <a:pPr algn="l"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600" i="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67299"/>
            <a:ext cx="1913246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2484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88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6100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B522FE2-6CA8-4BC5-9CD3-AB91DA67D6E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i="0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s-ES" sz="4000" i="0" u="sng" dirty="0" smtClean="0">
                <a:solidFill>
                  <a:srgbClr val="C00000"/>
                </a:solidFill>
                <a:latin typeface="+mn-lt"/>
              </a:rPr>
              <a:t>Título I necesita Cooperación </a:t>
            </a:r>
          </a:p>
          <a:p>
            <a:pPr algn="l">
              <a:defRPr/>
            </a:pPr>
            <a:r>
              <a:rPr lang="es-ES" sz="4000" i="0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s-ES" sz="4000" i="0" u="sng" dirty="0" smtClean="0">
                <a:solidFill>
                  <a:srgbClr val="C00000"/>
                </a:solidFill>
                <a:latin typeface="+mn-lt"/>
              </a:rPr>
              <a:t>de los Padres para…</a:t>
            </a:r>
          </a:p>
          <a:p>
            <a:pPr lvl="1" algn="l">
              <a:spcAft>
                <a:spcPts val="1200"/>
              </a:spcAft>
              <a:defRPr/>
            </a:pPr>
            <a:endParaRPr lang="es-ES" sz="3200" i="0" dirty="0" smtClean="0">
              <a:solidFill>
                <a:srgbClr val="0070C0"/>
              </a:solidFill>
              <a:latin typeface="+mn-lt"/>
              <a:cs typeface="Arial" pitchFamily="34" charset="0"/>
            </a:endParaRPr>
          </a:p>
          <a:p>
            <a:pPr lvl="1" algn="just">
              <a:spcAft>
                <a:spcPts val="1200"/>
              </a:spcAft>
              <a:defRPr/>
            </a:pPr>
            <a:r>
              <a:rPr lang="es-ES" sz="2800" i="0" dirty="0" smtClean="0">
                <a:latin typeface="+mn-lt"/>
                <a:cs typeface="Arial" pitchFamily="34" charset="0"/>
              </a:rPr>
              <a:t>Que determinen objetivos para el programa, planifiquen y lleven a cabo las metas, </a:t>
            </a:r>
            <a:r>
              <a:rPr lang="es-ES" sz="2800" i="0" dirty="0" err="1" smtClean="0">
                <a:latin typeface="+mn-lt"/>
                <a:cs typeface="Arial" pitchFamily="34" charset="0"/>
              </a:rPr>
              <a:t>evaluen</a:t>
            </a:r>
            <a:r>
              <a:rPr lang="es-ES" sz="2800" i="0" dirty="0" smtClean="0">
                <a:latin typeface="+mn-lt"/>
                <a:cs typeface="Arial" pitchFamily="34" charset="0"/>
              </a:rPr>
              <a:t> programas, sirvan de voluntarios en la escuela, asistan a noches de currículo, talleres académicos, etc., para poder obtener más informaci</a:t>
            </a:r>
            <a:r>
              <a:rPr lang="es-ES" sz="2800" i="0" dirty="0" smtClean="0">
                <a:latin typeface="+mj-lt"/>
                <a:cs typeface="Arial" pitchFamily="34" charset="0"/>
              </a:rPr>
              <a:t>ó</a:t>
            </a:r>
            <a:r>
              <a:rPr lang="es-ES" sz="2800" i="0" dirty="0" smtClean="0">
                <a:latin typeface="+mn-lt"/>
                <a:cs typeface="Arial" pitchFamily="34" charset="0"/>
              </a:rPr>
              <a:t>n y herramientas para ayudar a su hijo/a en el hogar.</a:t>
            </a:r>
            <a:endParaRPr lang="es-ES" sz="1800" dirty="0" smtClean="0"/>
          </a:p>
          <a:p>
            <a:pPr algn="l">
              <a:defRPr/>
            </a:pPr>
            <a:endParaRPr lang="es-ES" sz="1600" i="0" dirty="0" smtClean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53" y="914400"/>
            <a:ext cx="147204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199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9930"/>
      </p:ext>
    </p:extLst>
  </p:cSld>
  <p:clrMapOvr>
    <a:masterClrMapping/>
  </p:clrMapOvr>
  <p:transition spd="med" advTm="913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066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47A221-48B9-4AC7-9FF6-D3DB2DC5EFC0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0923" y="457200"/>
            <a:ext cx="792480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l">
              <a:defRPr/>
            </a:pPr>
            <a:r>
              <a:rPr lang="en-US" sz="3600" i="0" u="sng" dirty="0">
                <a:latin typeface="+mn-lt"/>
              </a:rPr>
              <a:t>Title I Needs </a:t>
            </a:r>
            <a:r>
              <a:rPr lang="en-US" sz="3600" i="0" u="sng" dirty="0" smtClean="0">
                <a:latin typeface="+mn-lt"/>
              </a:rPr>
              <a:t>your input and help with:</a:t>
            </a:r>
          </a:p>
          <a:p>
            <a:pPr lvl="3" algn="l">
              <a:defRPr/>
            </a:pPr>
            <a:endParaRPr lang="en-US" sz="3600" i="0" u="sng" dirty="0" smtClean="0">
              <a:latin typeface="+mn-lt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1800" i="0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800" i="0" u="sng" dirty="0" smtClean="0">
                <a:solidFill>
                  <a:srgbClr val="FF0000"/>
                </a:solidFill>
              </a:rPr>
              <a:t>District </a:t>
            </a:r>
            <a:r>
              <a:rPr lang="en-US" sz="1800" i="0" u="sng" dirty="0">
                <a:solidFill>
                  <a:srgbClr val="FF0000"/>
                </a:solidFill>
              </a:rPr>
              <a:t>Parent Involvement Plan </a:t>
            </a:r>
            <a:r>
              <a:rPr lang="en-US" sz="1800" i="0" dirty="0"/>
              <a:t>– The District writes a plan that helps parents have more information about parent involvement on the district level.</a:t>
            </a:r>
          </a:p>
          <a:p>
            <a:pPr algn="l">
              <a:defRPr/>
            </a:pPr>
            <a:endParaRPr lang="en-US" sz="1000" i="0" u="sng" dirty="0">
              <a:solidFill>
                <a:srgbClr val="FF0000"/>
              </a:solidFill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800" i="0" u="sng" dirty="0">
                <a:solidFill>
                  <a:srgbClr val="FF0000"/>
                </a:solidFill>
              </a:rPr>
              <a:t>The Parent-School Compact </a:t>
            </a:r>
            <a:r>
              <a:rPr lang="en-US" sz="1800" i="0" dirty="0">
                <a:solidFill>
                  <a:srgbClr val="FF0000"/>
                </a:solidFill>
              </a:rPr>
              <a:t>– </a:t>
            </a:r>
            <a:r>
              <a:rPr lang="en-US" sz="1800" i="0" dirty="0"/>
              <a:t>states the goals and responsibilities of school, parents and students.</a:t>
            </a:r>
          </a:p>
          <a:p>
            <a:pPr algn="l">
              <a:defRPr/>
            </a:pPr>
            <a:endParaRPr lang="en-US" sz="1000" i="0" dirty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800" i="0" u="sng" dirty="0">
                <a:solidFill>
                  <a:srgbClr val="FF0000"/>
                </a:solidFill>
              </a:rPr>
              <a:t>School Parent Involvement Plan </a:t>
            </a:r>
            <a:r>
              <a:rPr lang="en-US" sz="1800" i="0" dirty="0"/>
              <a:t>– helps parents  understand and take part in what the school is doing.  This includes planning  parent activities that will benefit you and your child.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en-US" sz="1000" i="0" dirty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800" i="0" u="sng" dirty="0">
                <a:solidFill>
                  <a:srgbClr val="FF0000"/>
                </a:solidFill>
              </a:rPr>
              <a:t>Online Parent Survey</a:t>
            </a:r>
            <a:r>
              <a:rPr lang="en-US" sz="1800" i="0" dirty="0"/>
              <a:t>-Please take time to complete our online parent survey.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en-US" sz="1000" i="0" dirty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800" i="0" u="sng" dirty="0">
                <a:solidFill>
                  <a:srgbClr val="FF0000"/>
                </a:solidFill>
              </a:rPr>
              <a:t>District Parent Advisory Team </a:t>
            </a:r>
            <a:r>
              <a:rPr lang="en-US" sz="1800" i="0" dirty="0"/>
              <a:t>-If you would like to attend the meeting in March please let us know.</a:t>
            </a:r>
          </a:p>
          <a:p>
            <a:pPr algn="l">
              <a:buFont typeface="Arial" charset="0"/>
              <a:buChar char="•"/>
              <a:defRPr/>
            </a:pPr>
            <a:endParaRPr lang="en-US" sz="1600" i="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" y="304800"/>
            <a:ext cx="1828294" cy="14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2484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853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18532" objId="9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47A221-48B9-4AC7-9FF6-D3DB2DC5EFC0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0923" y="457200"/>
            <a:ext cx="792480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algn="l">
              <a:defRPr/>
            </a:pPr>
            <a:r>
              <a:rPr lang="es-ES" sz="3000" i="0" u="sng" dirty="0" smtClean="0">
                <a:latin typeface="+mn-lt"/>
              </a:rPr>
              <a:t>Título I necesita su contribución para:</a:t>
            </a:r>
          </a:p>
          <a:p>
            <a:pPr lvl="3" algn="l">
              <a:defRPr/>
            </a:pPr>
            <a:endParaRPr lang="es-ES" sz="3000" i="0" u="sng" dirty="0" smtClean="0">
              <a:latin typeface="+mn-lt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1800" i="0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PR" sz="1800" i="0" u="sng" dirty="0" smtClean="0">
                <a:solidFill>
                  <a:srgbClr val="FF0000"/>
                </a:solidFill>
              </a:rPr>
              <a:t>Plan de Participación de Padres del Distrito</a:t>
            </a:r>
            <a:r>
              <a:rPr lang="es-PR" sz="1800" i="0" dirty="0" smtClean="0">
                <a:solidFill>
                  <a:srgbClr val="FF0000"/>
                </a:solidFill>
              </a:rPr>
              <a:t> </a:t>
            </a:r>
            <a:r>
              <a:rPr lang="es-PR" sz="1800" i="0" dirty="0" smtClean="0"/>
              <a:t>– El Distrito redactará un plan que contribuya a que los padres dispongan de información adicional acerca de la participación de padres a nivel distrital.</a:t>
            </a:r>
          </a:p>
          <a:p>
            <a:pPr algn="just">
              <a:defRPr/>
            </a:pPr>
            <a:endParaRPr lang="es-PR" sz="800" i="0" u="sng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PR" sz="1800" i="0" u="sng" dirty="0">
                <a:solidFill>
                  <a:srgbClr val="FF0000"/>
                </a:solidFill>
              </a:rPr>
              <a:t>Contrato Padre-Escuela</a:t>
            </a:r>
            <a:r>
              <a:rPr lang="es-PR" sz="1800" i="0" dirty="0">
                <a:solidFill>
                  <a:srgbClr val="FF0000"/>
                </a:solidFill>
              </a:rPr>
              <a:t> – </a:t>
            </a:r>
            <a:r>
              <a:rPr lang="es-PR" sz="1800" i="0" dirty="0"/>
              <a:t>establece objetivos y responsabilidades de la escuela, los padres y los estudiantes.</a:t>
            </a:r>
          </a:p>
          <a:p>
            <a:pPr algn="just">
              <a:defRPr/>
            </a:pPr>
            <a:endParaRPr lang="es-PR" sz="800" i="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PR" sz="1800" i="0" u="sng" dirty="0">
                <a:solidFill>
                  <a:srgbClr val="FF0000"/>
                </a:solidFill>
              </a:rPr>
              <a:t>Plan de </a:t>
            </a:r>
            <a:r>
              <a:rPr lang="es-PR" sz="1800" i="0" u="sng" dirty="0" err="1">
                <a:solidFill>
                  <a:srgbClr val="FF0000"/>
                </a:solidFill>
              </a:rPr>
              <a:t>Participacion</a:t>
            </a:r>
            <a:r>
              <a:rPr lang="es-PR" sz="1800" i="0" u="sng" dirty="0">
                <a:solidFill>
                  <a:srgbClr val="FF0000"/>
                </a:solidFill>
              </a:rPr>
              <a:t> de Padres de la Escuela</a:t>
            </a:r>
            <a:r>
              <a:rPr lang="es-PR" sz="1800" i="0" dirty="0">
                <a:solidFill>
                  <a:srgbClr val="FF0000"/>
                </a:solidFill>
              </a:rPr>
              <a:t> </a:t>
            </a:r>
            <a:r>
              <a:rPr lang="es-PR" sz="1800" i="0" dirty="0"/>
              <a:t>– contribuye a que los padres entiendan y participen de las actividades de la escuela.  Esto incluye la planificación de las actividades de padres que serán de beneficio para usted y su niño.</a:t>
            </a:r>
          </a:p>
          <a:p>
            <a:pPr algn="just">
              <a:buFont typeface="Arial" charset="0"/>
              <a:buChar char="•"/>
              <a:defRPr/>
            </a:pPr>
            <a:endParaRPr lang="es-PR" sz="800" i="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PR" sz="1800" i="0" u="sng" dirty="0">
                <a:solidFill>
                  <a:srgbClr val="FF0000"/>
                </a:solidFill>
              </a:rPr>
              <a:t>Encuesta en </a:t>
            </a:r>
            <a:r>
              <a:rPr lang="es-PR" sz="1800" i="0" u="sng" dirty="0" err="1">
                <a:solidFill>
                  <a:srgbClr val="FF0000"/>
                </a:solidFill>
              </a:rPr>
              <a:t>Linea</a:t>
            </a:r>
            <a:r>
              <a:rPr lang="es-PR" sz="1800" i="0" u="sng" dirty="0">
                <a:solidFill>
                  <a:srgbClr val="FF0000"/>
                </a:solidFill>
              </a:rPr>
              <a:t> para Padre</a:t>
            </a:r>
            <a:r>
              <a:rPr lang="es-PR" sz="1800" i="0" dirty="0">
                <a:solidFill>
                  <a:srgbClr val="FF0000"/>
                </a:solidFill>
              </a:rPr>
              <a:t>s </a:t>
            </a:r>
            <a:r>
              <a:rPr lang="es-PR" sz="1800" i="0" dirty="0"/>
              <a:t>-</a:t>
            </a:r>
            <a:r>
              <a:rPr lang="es-PR" sz="1800" i="0" dirty="0">
                <a:solidFill>
                  <a:srgbClr val="FF0000"/>
                </a:solidFill>
              </a:rPr>
              <a:t> </a:t>
            </a:r>
            <a:r>
              <a:rPr lang="es-PR" sz="1800" i="0" dirty="0"/>
              <a:t>Favor de tomar tiempo para completar la encuesta en </a:t>
            </a:r>
            <a:r>
              <a:rPr lang="es-PR" sz="1800" i="0" dirty="0" err="1"/>
              <a:t>en</a:t>
            </a:r>
            <a:r>
              <a:rPr lang="es-PR" sz="1800" i="0" dirty="0"/>
              <a:t> línea para padres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PR" sz="800" i="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PR" sz="1800" i="0" u="sng" dirty="0">
                <a:solidFill>
                  <a:srgbClr val="FF0000"/>
                </a:solidFill>
              </a:rPr>
              <a:t>Equipo  Consultivo Distrital de Padres</a:t>
            </a:r>
            <a:r>
              <a:rPr lang="es-PR" sz="1800" i="0" dirty="0">
                <a:solidFill>
                  <a:srgbClr val="FF0000"/>
                </a:solidFill>
              </a:rPr>
              <a:t> </a:t>
            </a:r>
            <a:r>
              <a:rPr lang="es-PR" sz="1800" i="0" dirty="0"/>
              <a:t>– Si desea asistir a la </a:t>
            </a:r>
            <a:r>
              <a:rPr lang="es-PR" sz="1800" i="0" dirty="0" err="1"/>
              <a:t>reunion</a:t>
            </a:r>
            <a:r>
              <a:rPr lang="es-PR" sz="1800" i="0" dirty="0"/>
              <a:t> en marzo </a:t>
            </a:r>
            <a:r>
              <a:rPr lang="es-PR" sz="1800" i="0" dirty="0" err="1"/>
              <a:t>favior</a:t>
            </a:r>
            <a:r>
              <a:rPr lang="es-PR" sz="1800" i="0" dirty="0"/>
              <a:t> de dejarnos saber </a:t>
            </a:r>
          </a:p>
          <a:p>
            <a:pPr algn="l">
              <a:buFont typeface="Arial" charset="0"/>
              <a:buChar char="•"/>
              <a:defRPr/>
            </a:pPr>
            <a:endParaRPr lang="en-US" sz="1600" i="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  <a:p>
            <a:pPr algn="l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" y="304800"/>
            <a:ext cx="1828294" cy="14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64631"/>
      </p:ext>
    </p:extLst>
  </p:cSld>
  <p:clrMapOvr>
    <a:masterClrMapping/>
  </p:clrMapOvr>
  <p:transition spd="med" advTm="2315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23095" objId="4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830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3600" i="0" dirty="0" smtClean="0">
                <a:solidFill>
                  <a:srgbClr val="C00000"/>
                </a:solidFill>
                <a:latin typeface="+mj-lt"/>
              </a:rPr>
              <a:t>Parents Have the</a:t>
            </a:r>
          </a:p>
          <a:p>
            <a:r>
              <a:rPr lang="en-US" sz="3600" i="0" dirty="0" smtClean="0">
                <a:solidFill>
                  <a:srgbClr val="C00000"/>
                </a:solidFill>
                <a:latin typeface="+mj-lt"/>
              </a:rPr>
              <a:t>        Right To Know</a:t>
            </a:r>
          </a:p>
          <a:p>
            <a:pPr marL="742950" indent="-742950" algn="l">
              <a:buFont typeface="+mj-lt"/>
              <a:buAutoNum type="arabicPeriod"/>
            </a:pPr>
            <a:endParaRPr lang="en-US" sz="1800" b="0" dirty="0" smtClean="0">
              <a:latin typeface="+mn-lt"/>
            </a:endParaRPr>
          </a:p>
          <a:p>
            <a:pPr algn="l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This information was sent in a letter to all parents at the start of school.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42950" indent="-742950" algn="l"/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2000" i="0" dirty="0"/>
              <a:t>Parents have the right to know the professional qualifications of their children’s teacher and </a:t>
            </a:r>
            <a:r>
              <a:rPr lang="en-US" sz="2000" i="0" dirty="0" smtClean="0"/>
              <a:t>paraprofessional.</a:t>
            </a:r>
          </a:p>
          <a:p>
            <a:pPr marL="457200" lvl="0" indent="-457200" algn="l">
              <a:buFont typeface="+mj-lt"/>
              <a:buAutoNum type="arabicPeriod"/>
            </a:pPr>
            <a:endParaRPr lang="en-US" sz="2000" i="0" dirty="0"/>
          </a:p>
          <a:p>
            <a:pPr marL="457200" lvl="0" indent="-457200" algn="l">
              <a:buFont typeface="+mj-lt"/>
              <a:buAutoNum type="arabicPeriod"/>
            </a:pPr>
            <a:r>
              <a:rPr lang="en-US" sz="2000" i="0" dirty="0"/>
              <a:t>Parents have the right to know when their child is taught be a non-highly qualified teacher for 4 or more consecutive </a:t>
            </a:r>
            <a:r>
              <a:rPr lang="en-US" sz="2000" i="0" dirty="0" smtClean="0"/>
              <a:t>weeks.</a:t>
            </a:r>
          </a:p>
          <a:p>
            <a:pPr marL="457200" lvl="0" indent="-457200" algn="l">
              <a:buFont typeface="+mj-lt"/>
              <a:buAutoNum type="arabicPeriod"/>
            </a:pPr>
            <a:endParaRPr lang="en-US" sz="2000" i="0" dirty="0"/>
          </a:p>
          <a:p>
            <a:pPr marL="457200" lvl="0" indent="-457200" algn="l">
              <a:buFont typeface="+mj-lt"/>
              <a:buAutoNum type="arabicPeriod"/>
            </a:pPr>
            <a:r>
              <a:rPr lang="en-US" sz="2000" i="0" dirty="0"/>
              <a:t>Parents have the right to know their child’s performance rating on the state </a:t>
            </a:r>
            <a:r>
              <a:rPr lang="en-US" sz="2000" i="0" dirty="0" smtClean="0"/>
              <a:t>assessment.</a:t>
            </a:r>
            <a:endParaRPr lang="en-US" sz="2000" dirty="0" smtClean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873712" cy="145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2717"/>
            <a:ext cx="1768272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938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8546" objId="5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830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0" dirty="0" smtClean="0">
              <a:solidFill>
                <a:srgbClr val="C00000"/>
              </a:solidFill>
              <a:latin typeface="+mj-lt"/>
            </a:endParaRPr>
          </a:p>
          <a:p>
            <a:r>
              <a:rPr lang="es-ES" sz="3600" i="0" dirty="0" smtClean="0">
                <a:solidFill>
                  <a:srgbClr val="C00000"/>
                </a:solidFill>
                <a:latin typeface="+mj-lt"/>
              </a:rPr>
              <a:t>Los Padres Tienen</a:t>
            </a:r>
          </a:p>
          <a:p>
            <a:r>
              <a:rPr lang="es-ES" sz="3600" i="0" dirty="0" smtClean="0">
                <a:solidFill>
                  <a:srgbClr val="C00000"/>
                </a:solidFill>
                <a:latin typeface="+mj-lt"/>
              </a:rPr>
              <a:t>Derecho a Saber</a:t>
            </a:r>
          </a:p>
          <a:p>
            <a:pPr marL="742950" indent="-742950" algn="l"/>
            <a:endParaRPr lang="es-ES" sz="1800" b="0" dirty="0" smtClean="0">
              <a:latin typeface="+mn-lt"/>
            </a:endParaRPr>
          </a:p>
          <a:p>
            <a:pPr algn="l"/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Esta información fue enviada en una carta a todos los padres al inicio del año escolar.</a:t>
            </a:r>
          </a:p>
          <a:p>
            <a:pPr marL="742950" indent="-742950" algn="l"/>
            <a:r>
              <a:rPr lang="es-ES" sz="1800" i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i="0" dirty="0" smtClean="0"/>
              <a:t>Los padres tienen derecho a saber las credenciales profesionales de los maestros y de los para-profesionales de sus hijos.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S" sz="2000" i="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i="0" dirty="0" smtClean="0"/>
              <a:t>Los padres tienen derecho a saber cuándo su hijo/a está </a:t>
            </a:r>
            <a:r>
              <a:rPr lang="es-ES" sz="2000" i="0" dirty="0"/>
              <a:t>siendo enseñado por 4 semanas consecutivas o más </a:t>
            </a:r>
            <a:r>
              <a:rPr lang="es-ES" sz="2000" i="0" dirty="0" smtClean="0"/>
              <a:t>por un maestro que no está altamente calificado 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S" sz="2000" i="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i="0" dirty="0" smtClean="0"/>
              <a:t>Los padres tienen derecho a saber la puntuación del rendimiento de su hijo/a en la evaluación estatal.</a:t>
            </a:r>
            <a:endParaRPr lang="es-ES" sz="2000" dirty="0" smtClean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873712" cy="145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94" y="304801"/>
            <a:ext cx="1862197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4945"/>
      </p:ext>
    </p:extLst>
  </p:cSld>
  <p:clrMapOvr>
    <a:masterClrMapping/>
  </p:clrMapOvr>
  <p:transition spd="med" advTm="1158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1528" objId="5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0" dirty="0" smtClean="0">
                <a:solidFill>
                  <a:srgbClr val="C00000"/>
                </a:solidFill>
                <a:latin typeface="+mn-lt"/>
              </a:rPr>
              <a:t>The following information can be found on the school website and/or is available in the school’s front office. </a:t>
            </a:r>
            <a:endParaRPr lang="en-US" sz="3200" i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2098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District and School Parent Involvement Plans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District and School Summaries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School Improvement Plan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School Parent compacts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4 week notification letters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Right To Know Letter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Parent Informational Resource Centers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Parent Learning University for Growing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Parent Guide/ Code of Conduct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1600" dirty="0" smtClean="0"/>
              <a:t>School data:  school grades and report card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6974"/>
            <a:ext cx="284794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010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1003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A985F6-F62B-44C5-B1C6-72B195170F0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122" name="Content Placeholder 1"/>
          <p:cNvSpPr>
            <a:spLocks noGrp="1"/>
          </p:cNvSpPr>
          <p:nvPr>
            <p:ph sz="quarter" idx="13"/>
          </p:nvPr>
        </p:nvSpPr>
        <p:spPr>
          <a:xfrm>
            <a:off x="265906" y="762000"/>
            <a:ext cx="8610600" cy="53340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Algerian" pitchFamily="82" charset="0"/>
              </a:rPr>
              <a:t>Let’s learn about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Algerian" pitchFamily="82" charset="0"/>
              </a:rPr>
              <a:t>  Title I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>
              <a:latin typeface="Algerian" pitchFamily="82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  <a:p>
            <a:pPr algn="ctr" eaLnBrk="1" hangingPunct="1">
              <a:buNone/>
            </a:pPr>
            <a:r>
              <a:rPr lang="en-US" sz="4600" dirty="0" smtClean="0">
                <a:solidFill>
                  <a:srgbClr val="C00000"/>
                </a:solidFill>
              </a:rPr>
              <a:t>Title I is the largest federal assistance program for our nation’s schools. 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2514600"/>
            <a:ext cx="28463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444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3534" objId="4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88075"/>
            <a:ext cx="3276600" cy="5175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i="0" dirty="0" smtClean="0">
                <a:solidFill>
                  <a:srgbClr val="C00000"/>
                </a:solidFill>
                <a:latin typeface="+mn-lt"/>
              </a:rPr>
              <a:t>La siguiente información se encuentra en el sitio web de la escuela y/o está disponible en la oficina de la escuela </a:t>
            </a:r>
            <a:endParaRPr lang="es-ES" sz="3200" i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147" y="1981200"/>
            <a:ext cx="5457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Planes de Participación de Padres Distritales y Escolares 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/>
              <a:t>Resúmenes Distritales y Escolares </a:t>
            </a:r>
            <a:endParaRPr lang="es-ES" sz="1600" dirty="0" smtClean="0"/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Plan de Mejoramiento Escolar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Contratos Escuela-Padres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Cartas de Notificación de 4 semanas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Carta de Derechos a Saber 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Centros de Recursos Informativos para Padres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Centros de Aprendizaje para el Crecimiento de los Padres 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Guía para  Padres / Código de Conducta</a:t>
            </a:r>
          </a:p>
          <a:p>
            <a:pPr marL="288925" indent="-288925" algn="l">
              <a:lnSpc>
                <a:spcPct val="150000"/>
              </a:lnSpc>
              <a:buAutoNum type="arabicPeriod"/>
            </a:pPr>
            <a:r>
              <a:rPr lang="es-ES" sz="1600" dirty="0" smtClean="0"/>
              <a:t>Datos Escolares:  </a:t>
            </a:r>
            <a:r>
              <a:rPr lang="es-ES" sz="1600" dirty="0"/>
              <a:t>Notas y Calificaciones de </a:t>
            </a:r>
            <a:r>
              <a:rPr lang="es-ES" sz="1600" dirty="0" smtClean="0"/>
              <a:t>la escuela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6974"/>
            <a:ext cx="284794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00203"/>
      </p:ext>
    </p:extLst>
  </p:cSld>
  <p:clrMapOvr>
    <a:masterClrMapping/>
  </p:clrMapOvr>
  <p:transition spd="med" advTm="140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3086" objId="5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504"/>
            <a:ext cx="2738891" cy="227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1646239"/>
            <a:ext cx="5410200" cy="4373561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9284" y="28956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8923"/>
      </p:ext>
    </p:extLst>
  </p:cSld>
  <p:clrMapOvr>
    <a:masterClrMapping/>
  </p:clrMapOvr>
  <p:transition spd="med" advTm="1220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3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4"/>
        <p14:playEvt time="5546" objId="4"/>
        <p14:stopEvt time="5546" objId="14"/>
        <p14:stopEvt time="11594" objId="4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-7090"/>
            <a:ext cx="746760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What will they offer?</a:t>
            </a:r>
          </a:p>
          <a:p>
            <a:endParaRPr lang="en-US" sz="3200" i="0" dirty="0" smtClean="0"/>
          </a:p>
          <a:p>
            <a:pPr algn="l">
              <a:spcAft>
                <a:spcPts val="600"/>
              </a:spcAft>
            </a:pPr>
            <a:r>
              <a:rPr lang="x-none" sz="1600" b="0" i="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Informational brochures and pamphlets on a variety of topics.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Information on local community resources, including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ACCESS.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Materials to check out and use at home with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 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child.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parent 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esource 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ibrary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ACT/SAT  test prep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materials for checkout.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GED study guides and adult school information.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Visits from the Books Bridge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Bus.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Quarterly visits from AGAPE mobile food pantries.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Learn English with Rosetta Stone.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Computers for parent use.</a:t>
            </a: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Bilingual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materials and bilingual informational resources. 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Information on the Para Pro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Test.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First Aid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CPR classes.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x-none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Family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games </a:t>
            </a:r>
            <a:r>
              <a:rPr lang="en-US" sz="16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Leapfrog materials.</a:t>
            </a:r>
            <a:endParaRPr lang="en-US" sz="16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2015185" cy="167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54024"/>
      </p:ext>
    </p:extLst>
  </p:cSld>
  <p:clrMapOvr>
    <a:masterClrMapping/>
  </p:clrMapOvr>
  <p:transition spd="med" advTm="138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5"/>
        <p14:stopEvt time="11025" objId="15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4647" y="-38986"/>
            <a:ext cx="746760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¿Qué Ofrecen?</a:t>
            </a:r>
          </a:p>
          <a:p>
            <a:endParaRPr lang="en-US" sz="2000" i="0" dirty="0" smtClean="0"/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Folletos informativos con variedad de temas.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Información de recursos locales de la comunidad, incluyendo </a:t>
            </a:r>
            <a:r>
              <a:rPr lang="es-ES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Materiales para tomar prestados y usar en el hogar con su niño.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Biblioteca de recursos para padres.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Materiales de preparación para la prueba ACT/SAT disponibles para tomar prestados.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Guías de Estudio GED e información de la escuela para adultos.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Visitas del autobús </a:t>
            </a:r>
            <a:r>
              <a:rPr lang="es-ES" sz="1600" b="0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Books</a:t>
            </a: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Bridge.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Visitas trimestrales de la despensa móvil de alimentos AGAPE.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Aprenda Inglés con </a:t>
            </a:r>
            <a:r>
              <a:rPr lang="es-ES" sz="1600" b="0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Rosetta</a:t>
            </a: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Stone.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Computadoras para uso de los Padres.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Materiales y recursos informativos bilingües. 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Información sobre prueba </a:t>
            </a:r>
            <a:r>
              <a:rPr lang="es-ES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 Pro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Clases de Primer Auxilio y CPR.</a:t>
            </a:r>
          </a:p>
          <a:p>
            <a:pPr marL="285750" indent="-285750" algn="l">
              <a:spcAft>
                <a:spcPts val="600"/>
              </a:spcAft>
              <a:buFont typeface="Symbol" panose="05050102010706020507" pitchFamily="18" charset="2"/>
              <a:buChar char=""/>
            </a:pP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Juegos familiares y materiales de</a:t>
            </a:r>
            <a:r>
              <a:rPr lang="es-ES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Leapfrog</a:t>
            </a:r>
            <a:r>
              <a:rPr lang="es-ES" sz="16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2400"/>
            <a:ext cx="1752600" cy="14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160"/>
      </p:ext>
    </p:extLst>
  </p:cSld>
  <p:clrMapOvr>
    <a:masterClrMapping/>
  </p:clrMapOvr>
  <p:transition spd="med" advTm="113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9619" objId="6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8544"/>
            <a:ext cx="83058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sz="3600" i="0" dirty="0" smtClean="0">
                <a:solidFill>
                  <a:srgbClr val="0070C0"/>
                </a:solidFill>
              </a:rPr>
              <a:t>Does your child need help</a:t>
            </a:r>
          </a:p>
          <a:p>
            <a:r>
              <a:rPr lang="en-US" sz="3600" i="0" dirty="0" smtClean="0">
                <a:solidFill>
                  <a:srgbClr val="0070C0"/>
                </a:solidFill>
              </a:rPr>
              <a:t> with homework?</a:t>
            </a:r>
          </a:p>
          <a:p>
            <a:endParaRPr lang="en-US" sz="3600" i="0" dirty="0">
              <a:solidFill>
                <a:srgbClr val="0070C0"/>
              </a:solidFill>
            </a:endParaRPr>
          </a:p>
          <a:p>
            <a:r>
              <a:rPr lang="en-US" sz="3600" i="0" dirty="0" smtClean="0">
                <a:solidFill>
                  <a:srgbClr val="FF0000"/>
                </a:solidFill>
              </a:rPr>
              <a:t>Tuesday and Thursday </a:t>
            </a:r>
          </a:p>
          <a:p>
            <a:r>
              <a:rPr lang="en-US" sz="3600" i="0" dirty="0">
                <a:solidFill>
                  <a:srgbClr val="FF0000"/>
                </a:solidFill>
              </a:rPr>
              <a:t>a</a:t>
            </a:r>
            <a:r>
              <a:rPr lang="en-US" sz="3600" i="0" dirty="0" smtClean="0">
                <a:solidFill>
                  <a:srgbClr val="FF0000"/>
                </a:solidFill>
              </a:rPr>
              <a:t>fternoons from 3-6 PM</a:t>
            </a:r>
          </a:p>
          <a:p>
            <a:endParaRPr lang="en-US" sz="2800" i="0" dirty="0" smtClean="0">
              <a:solidFill>
                <a:srgbClr val="0070C0"/>
              </a:solidFill>
            </a:endParaRPr>
          </a:p>
          <a:p>
            <a:r>
              <a:rPr lang="en-US" sz="2800" i="0" dirty="0" smtClean="0">
                <a:solidFill>
                  <a:srgbClr val="0070C0"/>
                </a:solidFill>
              </a:rPr>
              <a:t>Please contact a center for more information.  </a:t>
            </a:r>
          </a:p>
          <a:p>
            <a:endParaRPr lang="en-US" sz="2800" i="0" dirty="0" smtClean="0">
              <a:solidFill>
                <a:srgbClr val="0070C0"/>
              </a:solidFill>
            </a:endParaRPr>
          </a:p>
          <a:p>
            <a:r>
              <a:rPr lang="en-US" sz="2800" i="0" dirty="0" smtClean="0">
                <a:solidFill>
                  <a:srgbClr val="0070C0"/>
                </a:solidFill>
              </a:rPr>
              <a:t>Parents must remain in the center with their child</a:t>
            </a:r>
            <a:r>
              <a:rPr lang="en-US" sz="3600" i="0" dirty="0" smtClean="0">
                <a:solidFill>
                  <a:srgbClr val="0070C0"/>
                </a:solidFill>
              </a:rPr>
              <a:t>.</a:t>
            </a:r>
          </a:p>
          <a:p>
            <a:endParaRPr lang="en-US" sz="3200" i="0" dirty="0" smtClean="0"/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38200"/>
            <a:ext cx="2015185" cy="167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6197"/>
      </p:ext>
    </p:extLst>
  </p:cSld>
  <p:clrMapOvr>
    <a:masterClrMapping/>
  </p:clrMapOvr>
  <p:transition spd="med" advTm="1044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9635" objId="9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8545"/>
            <a:ext cx="8382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s-ES" b="0" dirty="0" smtClean="0">
                <a:solidFill>
                  <a:srgbClr val="0070C0"/>
                </a:solidFill>
              </a:rPr>
              <a:t>¿</a:t>
            </a:r>
            <a:r>
              <a:rPr lang="es-ES" sz="3600" i="0" dirty="0" smtClean="0">
                <a:solidFill>
                  <a:srgbClr val="0070C0"/>
                </a:solidFill>
              </a:rPr>
              <a:t>Necesita su hijo/a ayuda </a:t>
            </a:r>
          </a:p>
          <a:p>
            <a:r>
              <a:rPr lang="es-ES" sz="3600" i="0" dirty="0" smtClean="0">
                <a:solidFill>
                  <a:srgbClr val="0070C0"/>
                </a:solidFill>
              </a:rPr>
              <a:t>con las tareas?</a:t>
            </a:r>
          </a:p>
          <a:p>
            <a:endParaRPr lang="en-US" sz="3600" i="0" dirty="0">
              <a:solidFill>
                <a:srgbClr val="0070C0"/>
              </a:solidFill>
            </a:endParaRPr>
          </a:p>
          <a:p>
            <a:r>
              <a:rPr lang="es-ES" sz="3600" i="0" dirty="0" smtClean="0">
                <a:solidFill>
                  <a:srgbClr val="FF0000"/>
                </a:solidFill>
              </a:rPr>
              <a:t>Tardes de los martes y jueves</a:t>
            </a:r>
          </a:p>
          <a:p>
            <a:r>
              <a:rPr lang="es-ES" sz="3600" i="0" dirty="0" smtClean="0">
                <a:solidFill>
                  <a:srgbClr val="FF0000"/>
                </a:solidFill>
              </a:rPr>
              <a:t>de 3-6 PM</a:t>
            </a:r>
          </a:p>
          <a:p>
            <a:endParaRPr lang="es-ES" sz="2800" i="0" dirty="0" smtClean="0">
              <a:solidFill>
                <a:srgbClr val="0070C0"/>
              </a:solidFill>
            </a:endParaRPr>
          </a:p>
          <a:p>
            <a:r>
              <a:rPr lang="es-ES" sz="2600" i="0" dirty="0" smtClean="0">
                <a:solidFill>
                  <a:srgbClr val="0070C0"/>
                </a:solidFill>
              </a:rPr>
              <a:t>Para información adicional favor de </a:t>
            </a:r>
          </a:p>
          <a:p>
            <a:r>
              <a:rPr lang="es-ES" sz="2600" i="0" dirty="0" smtClean="0">
                <a:solidFill>
                  <a:srgbClr val="0070C0"/>
                </a:solidFill>
              </a:rPr>
              <a:t>contactar uno de los centros.  </a:t>
            </a:r>
          </a:p>
          <a:p>
            <a:endParaRPr lang="es-ES" sz="2600" i="0" dirty="0" smtClean="0">
              <a:solidFill>
                <a:srgbClr val="0070C0"/>
              </a:solidFill>
            </a:endParaRPr>
          </a:p>
          <a:p>
            <a:r>
              <a:rPr lang="es-ES" sz="2600" i="0" dirty="0" smtClean="0">
                <a:solidFill>
                  <a:srgbClr val="0070C0"/>
                </a:solidFill>
              </a:rPr>
              <a:t>Los padres deben permanecer en el centro </a:t>
            </a:r>
          </a:p>
          <a:p>
            <a:r>
              <a:rPr lang="es-ES" sz="2600" i="0" dirty="0" smtClean="0">
                <a:solidFill>
                  <a:srgbClr val="0070C0"/>
                </a:solidFill>
              </a:rPr>
              <a:t>con sus hijos.</a:t>
            </a:r>
          </a:p>
          <a:p>
            <a:endParaRPr lang="en-US" sz="3200" i="0" dirty="0" smtClean="0"/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8" y="838200"/>
            <a:ext cx="192980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32410"/>
      </p:ext>
    </p:extLst>
  </p:cSld>
  <p:clrMapOvr>
    <a:masterClrMapping/>
  </p:clrMapOvr>
  <p:transition spd="med" advTm="113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0656" objId="6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8544"/>
            <a:ext cx="830580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sz="3600" i="0" dirty="0" smtClean="0">
                <a:solidFill>
                  <a:srgbClr val="0070C0"/>
                </a:solidFill>
              </a:rPr>
              <a:t>Agape Mobile Pantries</a:t>
            </a:r>
          </a:p>
          <a:p>
            <a:endParaRPr lang="en-US" sz="3600" i="0" dirty="0">
              <a:solidFill>
                <a:srgbClr val="0070C0"/>
              </a:solidFill>
            </a:endParaRPr>
          </a:p>
          <a:p>
            <a:r>
              <a:rPr lang="en-US" sz="3600" i="0" dirty="0" smtClean="0">
                <a:solidFill>
                  <a:srgbClr val="FF0000"/>
                </a:solidFill>
              </a:rPr>
              <a:t>Will visit each parent center </a:t>
            </a:r>
          </a:p>
          <a:p>
            <a:r>
              <a:rPr lang="en-US" sz="3600" i="0" dirty="0">
                <a:solidFill>
                  <a:srgbClr val="FF0000"/>
                </a:solidFill>
              </a:rPr>
              <a:t>s</a:t>
            </a:r>
            <a:r>
              <a:rPr lang="en-US" sz="3600" i="0" dirty="0" smtClean="0">
                <a:solidFill>
                  <a:srgbClr val="FF0000"/>
                </a:solidFill>
              </a:rPr>
              <a:t>everal times throughout the school year.</a:t>
            </a:r>
          </a:p>
          <a:p>
            <a:endParaRPr lang="en-US" sz="3600" i="0" dirty="0" smtClean="0">
              <a:solidFill>
                <a:srgbClr val="FF0000"/>
              </a:solidFill>
            </a:endParaRPr>
          </a:p>
          <a:p>
            <a:r>
              <a:rPr lang="en-US" sz="3600" i="0" dirty="0" smtClean="0">
                <a:solidFill>
                  <a:srgbClr val="FF0000"/>
                </a:solidFill>
              </a:rPr>
              <a:t>At each visit the mobile pantry will have free groceries for 200+ families.</a:t>
            </a:r>
          </a:p>
          <a:p>
            <a:endParaRPr lang="en-US" sz="3600" i="0" dirty="0" smtClean="0">
              <a:solidFill>
                <a:srgbClr val="FF0000"/>
              </a:solidFill>
            </a:endParaRPr>
          </a:p>
          <a:p>
            <a:r>
              <a:rPr lang="en-US" sz="2800" i="0" dirty="0" smtClean="0">
                <a:solidFill>
                  <a:srgbClr val="0070C0"/>
                </a:solidFill>
              </a:rPr>
              <a:t>Please contact a center for more information.  </a:t>
            </a:r>
          </a:p>
          <a:p>
            <a:endParaRPr lang="en-US" sz="2800" i="0" dirty="0" smtClean="0">
              <a:solidFill>
                <a:srgbClr val="0070C0"/>
              </a:solidFill>
            </a:endParaRPr>
          </a:p>
          <a:p>
            <a:endParaRPr lang="en-US" sz="3200" i="0" dirty="0" smtClean="0"/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2015185" cy="167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08482"/>
      </p:ext>
    </p:extLst>
  </p:cSld>
  <p:clrMapOvr>
    <a:masterClrMapping/>
  </p:clrMapOvr>
  <p:transition spd="med" advTm="908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9032" objId="7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8545"/>
            <a:ext cx="815340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s-ES" sz="3600" dirty="0" smtClean="0">
                <a:solidFill>
                  <a:srgbClr val="0070C0"/>
                </a:solidFill>
              </a:rPr>
              <a:t>Despensa Móvil </a:t>
            </a:r>
            <a:r>
              <a:rPr lang="es-ES" sz="3600" i="0" dirty="0" smtClean="0">
                <a:solidFill>
                  <a:srgbClr val="0070C0"/>
                </a:solidFill>
              </a:rPr>
              <a:t>AGAPE</a:t>
            </a:r>
          </a:p>
          <a:p>
            <a:endParaRPr lang="en-US" i="0" dirty="0">
              <a:solidFill>
                <a:srgbClr val="0070C0"/>
              </a:solidFill>
            </a:endParaRPr>
          </a:p>
          <a:p>
            <a:r>
              <a:rPr lang="es-ES" sz="3200" i="0" dirty="0" smtClean="0">
                <a:solidFill>
                  <a:srgbClr val="FF0000"/>
                </a:solidFill>
              </a:rPr>
              <a:t>Visitará varias veces cada centro de padres durante el año escolar.</a:t>
            </a:r>
          </a:p>
          <a:p>
            <a:endParaRPr lang="es-ES" sz="1400" i="0" dirty="0" smtClean="0">
              <a:solidFill>
                <a:srgbClr val="FF0000"/>
              </a:solidFill>
            </a:endParaRPr>
          </a:p>
          <a:p>
            <a:endParaRPr lang="es-ES" sz="1400" i="0" dirty="0" smtClean="0">
              <a:solidFill>
                <a:srgbClr val="FF0000"/>
              </a:solidFill>
            </a:endParaRPr>
          </a:p>
          <a:p>
            <a:r>
              <a:rPr lang="es-ES" sz="3200" i="0" dirty="0" smtClean="0">
                <a:solidFill>
                  <a:srgbClr val="FF0000"/>
                </a:solidFill>
              </a:rPr>
              <a:t>En cada visita la despensa móvil tendrá alimentos gratis para más de 200 familias.</a:t>
            </a:r>
          </a:p>
          <a:p>
            <a:endParaRPr lang="es-ES" sz="2600" i="0" dirty="0" smtClean="0">
              <a:solidFill>
                <a:srgbClr val="0070C0"/>
              </a:solidFill>
            </a:endParaRPr>
          </a:p>
          <a:p>
            <a:r>
              <a:rPr lang="es-ES" sz="2600" i="0" dirty="0" smtClean="0">
                <a:solidFill>
                  <a:srgbClr val="0070C0"/>
                </a:solidFill>
              </a:rPr>
              <a:t>Para información adicional favor de </a:t>
            </a:r>
          </a:p>
          <a:p>
            <a:r>
              <a:rPr lang="es-ES" sz="2600" i="0" dirty="0" smtClean="0">
                <a:solidFill>
                  <a:srgbClr val="0070C0"/>
                </a:solidFill>
              </a:rPr>
              <a:t>contactar un de los centros. </a:t>
            </a:r>
            <a:r>
              <a:rPr lang="en-US" sz="2600" i="0" dirty="0" smtClean="0">
                <a:solidFill>
                  <a:srgbClr val="0070C0"/>
                </a:solidFill>
              </a:rPr>
              <a:t> </a:t>
            </a:r>
          </a:p>
          <a:p>
            <a:endParaRPr lang="en-US" sz="2800" i="0" dirty="0" smtClean="0">
              <a:solidFill>
                <a:srgbClr val="0070C0"/>
              </a:solidFill>
            </a:endParaRPr>
          </a:p>
          <a:p>
            <a:endParaRPr lang="en-US" sz="3200" i="0" dirty="0" smtClean="0"/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1981201" cy="16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7658"/>
      </p:ext>
    </p:extLst>
  </p:cSld>
  <p:clrMapOvr>
    <a:masterClrMapping/>
  </p:clrMapOvr>
  <p:transition spd="med" advTm="106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0639" objId="6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 smtClean="0"/>
              <a:t>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81000" y="121226"/>
            <a:ext cx="944880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endParaRPr lang="en-US" sz="3600" i="0" dirty="0">
              <a:solidFill>
                <a:srgbClr val="0070C0"/>
              </a:solidFill>
            </a:endParaRPr>
          </a:p>
          <a:p>
            <a:endParaRPr lang="en-US" sz="3600" i="0" dirty="0" smtClean="0">
              <a:solidFill>
                <a:srgbClr val="FF0000"/>
              </a:solidFill>
            </a:endParaRPr>
          </a:p>
          <a:p>
            <a:r>
              <a:rPr lang="en-US" sz="3600" dirty="0"/>
              <a:t>Parent Center Website 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u="sng" dirty="0" smtClean="0">
                <a:hlinkClick r:id="rId4"/>
              </a:rPr>
              <a:t>www.polk-fl.net/</a:t>
            </a:r>
          </a:p>
          <a:p>
            <a:r>
              <a:rPr lang="en-US" sz="3600" u="sng" dirty="0" smtClean="0">
                <a:hlinkClick r:id="rId4"/>
              </a:rPr>
              <a:t>parents/involvement/pirc.htm</a:t>
            </a:r>
            <a:endParaRPr lang="en-US" sz="3600" dirty="0"/>
          </a:p>
          <a:p>
            <a:r>
              <a:rPr lang="en-US" sz="3600" dirty="0"/>
              <a:t>Parent University Website     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u="sng" dirty="0">
                <a:hlinkClick r:id="rId5"/>
              </a:rPr>
              <a:t>www.polk-fl.net</a:t>
            </a:r>
            <a:r>
              <a:rPr lang="en-US" sz="3600" u="sng" dirty="0" smtClean="0">
                <a:hlinkClick r:id="rId5"/>
              </a:rPr>
              <a:t>/</a:t>
            </a:r>
          </a:p>
          <a:p>
            <a:r>
              <a:rPr lang="en-US" sz="3600" u="sng" dirty="0" smtClean="0">
                <a:hlinkClick r:id="rId5"/>
              </a:rPr>
              <a:t>parents/involvement/plug.htm</a:t>
            </a:r>
            <a:endParaRPr lang="en-US" sz="3600" dirty="0"/>
          </a:p>
          <a:p>
            <a:r>
              <a:rPr lang="en-US" sz="2800" i="0" dirty="0" smtClean="0">
                <a:solidFill>
                  <a:srgbClr val="C00000"/>
                </a:solidFill>
              </a:rPr>
              <a:t>Please contact a center for more information.  </a:t>
            </a:r>
          </a:p>
          <a:p>
            <a:endParaRPr lang="en-US" sz="2800" i="0" dirty="0" smtClean="0">
              <a:solidFill>
                <a:srgbClr val="C00000"/>
              </a:solidFill>
            </a:endParaRPr>
          </a:p>
          <a:p>
            <a:endParaRPr lang="en-US" sz="3200" i="0" dirty="0" smtClean="0"/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1785620" cy="168592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20177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6885"/>
      </p:ext>
    </p:extLst>
  </p:cSld>
  <p:clrMapOvr>
    <a:masterClrMapping/>
  </p:clrMapOvr>
  <p:transition spd="med" advTm="106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10556" objId="9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0"/>
            <a:ext cx="8077200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endParaRPr lang="en-US" sz="3600" i="0" dirty="0">
              <a:solidFill>
                <a:srgbClr val="0070C0"/>
              </a:solidFill>
            </a:endParaRPr>
          </a:p>
          <a:p>
            <a:endParaRPr lang="en-US" sz="3600" i="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Web Centro de Padres</a:t>
            </a:r>
          </a:p>
          <a:p>
            <a:r>
              <a:rPr lang="en-US" sz="2800" dirty="0" smtClean="0"/>
              <a:t> </a:t>
            </a:r>
            <a:r>
              <a:rPr lang="en-US" sz="2800" u="sng" dirty="0" smtClean="0">
                <a:hlinkClick r:id=""/>
              </a:rPr>
              <a:t>www.polk-fl.net/</a:t>
            </a:r>
          </a:p>
          <a:p>
            <a:r>
              <a:rPr lang="en-US" sz="2800" u="sng" dirty="0" smtClean="0">
                <a:hlinkClick r:id=""/>
              </a:rPr>
              <a:t>parents/involvement/pirc.htm</a:t>
            </a:r>
            <a:endParaRPr lang="en-US" sz="2800" dirty="0"/>
          </a:p>
          <a:p>
            <a:r>
              <a:rPr lang="es-ES" sz="2800" dirty="0" smtClean="0"/>
              <a:t>Web Centro de Aprendizaje para el Crecimiento  de Padres   </a:t>
            </a:r>
            <a:r>
              <a:rPr lang="en-US" sz="2800" dirty="0"/>
              <a:t>  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u="sng" dirty="0">
                <a:hlinkClick r:id="rId4"/>
              </a:rPr>
              <a:t>www.polk-fl.net</a:t>
            </a:r>
            <a:r>
              <a:rPr lang="en-US" sz="2800" u="sng" dirty="0" smtClean="0">
                <a:hlinkClick r:id=""/>
              </a:rPr>
              <a:t>/</a:t>
            </a:r>
          </a:p>
          <a:p>
            <a:r>
              <a:rPr lang="en-US" sz="2800" u="sng" dirty="0" smtClean="0">
                <a:hlinkClick r:id=""/>
              </a:rPr>
              <a:t>parents/involvement/plug.htm</a:t>
            </a:r>
            <a:endParaRPr lang="en-US" sz="2800" dirty="0"/>
          </a:p>
          <a:p>
            <a:endParaRPr lang="en-US" sz="1100" i="0" dirty="0" smtClean="0">
              <a:solidFill>
                <a:srgbClr val="C00000"/>
              </a:solidFill>
            </a:endParaRPr>
          </a:p>
          <a:p>
            <a:r>
              <a:rPr lang="en-US" sz="2000" i="0" dirty="0" smtClean="0">
                <a:solidFill>
                  <a:srgbClr val="C00000"/>
                </a:solidFill>
              </a:rPr>
              <a:t>         </a:t>
            </a:r>
            <a:r>
              <a:rPr lang="es-ES" sz="2000" i="0" dirty="0" smtClean="0">
                <a:solidFill>
                  <a:srgbClr val="C00000"/>
                </a:solidFill>
              </a:rPr>
              <a:t>Para información adicional favor de contactar uno de los Centros.</a:t>
            </a:r>
            <a:r>
              <a:rPr lang="es-ES" sz="2600" i="0" dirty="0" smtClean="0">
                <a:solidFill>
                  <a:srgbClr val="C00000"/>
                </a:solidFill>
              </a:rPr>
              <a:t>  </a:t>
            </a:r>
          </a:p>
          <a:p>
            <a:endParaRPr lang="en-US" sz="2800" i="0" dirty="0" smtClean="0">
              <a:solidFill>
                <a:srgbClr val="C00000"/>
              </a:solidFill>
            </a:endParaRPr>
          </a:p>
          <a:p>
            <a:endParaRPr lang="en-US" sz="3200" i="0" dirty="0" smtClean="0"/>
          </a:p>
          <a:p>
            <a:r>
              <a:rPr lang="en-US" sz="2400" dirty="0"/>
              <a:t> </a:t>
            </a:r>
          </a:p>
          <a:p>
            <a:r>
              <a:rPr lang="en-US" sz="2400" b="0" i="0" dirty="0" smtClean="0">
                <a:solidFill>
                  <a:srgbClr val="0070C0"/>
                </a:solidFill>
              </a:rPr>
              <a:t>.</a:t>
            </a:r>
            <a:endParaRPr lang="en-US" sz="2400" b="0" i="0" dirty="0">
              <a:solidFill>
                <a:srgbClr val="0070C0"/>
              </a:solidFill>
            </a:endParaRPr>
          </a:p>
          <a:p>
            <a:r>
              <a:rPr lang="en-US" sz="1800" i="0" dirty="0"/>
              <a:t>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1785620" cy="168592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20177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5959"/>
      </p:ext>
    </p:extLst>
  </p:cSld>
  <p:clrMapOvr>
    <a:masterClrMapping/>
  </p:clrMapOvr>
  <p:transition spd="med" advTm="152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14611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A985F6-F62B-44C5-B1C6-72B195170F0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122" name="Content Placeholder 1"/>
          <p:cNvSpPr>
            <a:spLocks noGrp="1"/>
          </p:cNvSpPr>
          <p:nvPr>
            <p:ph sz="quarter" idx="13"/>
          </p:nvPr>
        </p:nvSpPr>
        <p:spPr>
          <a:xfrm>
            <a:off x="265906" y="762000"/>
            <a:ext cx="8610600" cy="53340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7100" b="1" dirty="0" smtClean="0">
                <a:solidFill>
                  <a:srgbClr val="0070C0"/>
                </a:solidFill>
                <a:latin typeface="Algerian" pitchFamily="82" charset="0"/>
              </a:rPr>
              <a:t>APRENDAMOS ACERCA DE TÍTULO I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>
              <a:latin typeface="Algerian" pitchFamily="82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  <a:p>
            <a:pPr algn="ctr" eaLnBrk="1" hangingPunct="1">
              <a:buNone/>
            </a:pPr>
            <a:r>
              <a:rPr lang="es-ES" sz="4600" dirty="0" smtClean="0">
                <a:solidFill>
                  <a:srgbClr val="C00000"/>
                </a:solidFill>
              </a:rPr>
              <a:t>Título I es el programa de ayuda federal más amplio para las escuelas de nuestra nación. 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0" b="1" dirty="0" smtClean="0">
              <a:latin typeface="Algerian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2514600"/>
            <a:ext cx="28463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5763"/>
      </p:ext>
    </p:extLst>
  </p:cSld>
  <p:clrMapOvr>
    <a:masterClrMapping/>
  </p:clrMapOvr>
  <p:transition spd="med" advTm="46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4573" objId="4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848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latin typeface="+mn-lt"/>
              </a:rPr>
              <a:t>For more information about Parent Involvement in Title I schools please contact :</a:t>
            </a:r>
          </a:p>
          <a:p>
            <a:endParaRPr lang="en-US" sz="2400" i="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400" i="0" dirty="0" smtClean="0">
                <a:solidFill>
                  <a:srgbClr val="C00000"/>
                </a:solidFill>
                <a:latin typeface="+mn-lt"/>
              </a:rPr>
              <a:t>Denise Atwell </a:t>
            </a:r>
          </a:p>
          <a:p>
            <a:r>
              <a:rPr lang="en-US" sz="2400" i="0" dirty="0" smtClean="0">
                <a:solidFill>
                  <a:srgbClr val="C00000"/>
                </a:solidFill>
                <a:latin typeface="+mn-lt"/>
              </a:rPr>
              <a:t>Title I Program Coordinator</a:t>
            </a:r>
          </a:p>
          <a:p>
            <a:r>
              <a:rPr lang="en-US" sz="2400" i="0" dirty="0" smtClean="0">
                <a:solidFill>
                  <a:srgbClr val="C00000"/>
                </a:solidFill>
                <a:latin typeface="+mn-lt"/>
              </a:rPr>
              <a:t>Polk County Schools</a:t>
            </a:r>
          </a:p>
          <a:p>
            <a:r>
              <a:rPr lang="en-US" sz="2400" i="0" dirty="0" smtClean="0">
                <a:solidFill>
                  <a:srgbClr val="C00000"/>
                </a:solidFill>
                <a:latin typeface="+mn-lt"/>
              </a:rPr>
              <a:t>519-3603</a:t>
            </a:r>
          </a:p>
          <a:p>
            <a:r>
              <a:rPr lang="en-US" sz="2400" i="0" dirty="0" smtClean="0">
                <a:solidFill>
                  <a:srgbClr val="C00000"/>
                </a:solidFill>
                <a:latin typeface="+mn-lt"/>
                <a:hlinkClick r:id="rId4"/>
              </a:rPr>
              <a:t>Denise.atwell@polk-fl.net</a:t>
            </a:r>
            <a:endParaRPr lang="en-US" sz="2400" i="0" dirty="0" smtClean="0">
              <a:solidFill>
                <a:srgbClr val="C00000"/>
              </a:solidFill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203194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2194" y="6366887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110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1058" objId="6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098067"/>
            <a:ext cx="7848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i="0" dirty="0" smtClean="0">
                <a:latin typeface="+mn-lt"/>
              </a:rPr>
              <a:t>Para información adicional acerca de la Participación de Padres en las escuelas de Título I favor de contactar a:</a:t>
            </a:r>
          </a:p>
          <a:p>
            <a:endParaRPr lang="es-ES" sz="1200" i="0" dirty="0" smtClean="0">
              <a:solidFill>
                <a:srgbClr val="C00000"/>
              </a:solidFill>
              <a:latin typeface="+mn-lt"/>
            </a:endParaRPr>
          </a:p>
          <a:p>
            <a:r>
              <a:rPr lang="es-ES" sz="2400" i="0" dirty="0" smtClean="0">
                <a:solidFill>
                  <a:srgbClr val="C00000"/>
                </a:solidFill>
                <a:latin typeface="+mn-lt"/>
              </a:rPr>
              <a:t>Denise Atwell </a:t>
            </a:r>
          </a:p>
          <a:p>
            <a:r>
              <a:rPr lang="es-ES" sz="2400" i="0" dirty="0" smtClean="0">
                <a:solidFill>
                  <a:srgbClr val="C00000"/>
                </a:solidFill>
                <a:latin typeface="+mn-lt"/>
              </a:rPr>
              <a:t>Coordinadora Programa de Título I</a:t>
            </a:r>
          </a:p>
          <a:p>
            <a:r>
              <a:rPr lang="es-ES" sz="2400" i="0" dirty="0" smtClean="0">
                <a:solidFill>
                  <a:srgbClr val="C00000"/>
                </a:solidFill>
                <a:latin typeface="+mn-lt"/>
              </a:rPr>
              <a:t>Escuelas del Condado de Polk</a:t>
            </a:r>
          </a:p>
          <a:p>
            <a:r>
              <a:rPr lang="es-ES" sz="2400" i="0" dirty="0" smtClean="0">
                <a:solidFill>
                  <a:srgbClr val="C00000"/>
                </a:solidFill>
                <a:latin typeface="+mn-lt"/>
              </a:rPr>
              <a:t>519-3603</a:t>
            </a:r>
          </a:p>
          <a:p>
            <a:r>
              <a:rPr lang="en-US" sz="2200" i="0" dirty="0">
                <a:solidFill>
                  <a:srgbClr val="C00000"/>
                </a:solidFill>
                <a:latin typeface="+mn-lt"/>
                <a:hlinkClick r:id="rId4"/>
              </a:rPr>
              <a:t>d</a:t>
            </a:r>
            <a:r>
              <a:rPr lang="en-US" sz="2200" i="0" dirty="0" smtClean="0">
                <a:solidFill>
                  <a:srgbClr val="C00000"/>
                </a:solidFill>
                <a:latin typeface="+mn-lt"/>
                <a:hlinkClick r:id="rId4"/>
              </a:rPr>
              <a:t>enise.atwell@polk-fl.net</a:t>
            </a:r>
            <a:endParaRPr lang="en-US" sz="2200" i="0" dirty="0" smtClean="0">
              <a:solidFill>
                <a:srgbClr val="C00000"/>
              </a:solidFill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203194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2194" y="6366887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4813"/>
      </p:ext>
    </p:extLst>
  </p:cSld>
  <p:clrMapOvr>
    <a:masterClrMapping/>
  </p:clrMapOvr>
  <p:transition spd="med" advTm="1514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5097" objId="6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223636"/>
            <a:ext cx="7162800" cy="882119"/>
          </a:xfrm>
        </p:spPr>
        <p:txBody>
          <a:bodyPr>
            <a:noAutofit/>
          </a:bodyPr>
          <a:lstStyle/>
          <a:p>
            <a:pPr marL="45720" algn="ctr"/>
            <a:r>
              <a:rPr lang="en-US" sz="2000" b="1" dirty="0"/>
              <a:t>The School/Family Compact outlines school, family and student responsibilities. </a:t>
            </a:r>
            <a:r>
              <a:rPr lang="en-US" sz="2000" b="1" dirty="0" smtClean="0"/>
              <a:t> It will be in classrooms after this meeting or you may pick one up in the front office.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C56FF-E051-4F2F-B2A9-1B37AA15219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7726" t="19128" r="18698" b="8174"/>
          <a:stretch/>
        </p:blipFill>
        <p:spPr bwMode="auto">
          <a:xfrm>
            <a:off x="990600" y="1447800"/>
            <a:ext cx="6670918" cy="4591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3810"/>
      </p:ext>
    </p:extLst>
  </p:cSld>
  <p:clrMapOvr>
    <a:masterClrMapping/>
  </p:clrMapOvr>
  <p:transition spd="med" advTm="1353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13521" objId="9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457200" y="236669"/>
            <a:ext cx="7543800" cy="8821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r>
              <a:rPr lang="en-US" sz="1800" i="0" dirty="0" smtClean="0"/>
              <a:t>El </a:t>
            </a:r>
            <a:r>
              <a:rPr lang="en-US" sz="1800" i="0" dirty="0" err="1" smtClean="0"/>
              <a:t>convenio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Escuela</a:t>
            </a:r>
            <a:r>
              <a:rPr lang="en-US" sz="1800" i="0" dirty="0" smtClean="0"/>
              <a:t>/Padres </a:t>
            </a:r>
            <a:r>
              <a:rPr lang="es-ES" sz="1800" i="0" dirty="0" smtClean="0"/>
              <a:t>describe </a:t>
            </a:r>
            <a:r>
              <a:rPr lang="es-ES" sz="1800" i="0" dirty="0"/>
              <a:t>las responsabilidades de la escuela, la familia y del estudiante</a:t>
            </a:r>
            <a:r>
              <a:rPr lang="en-US" sz="1800" i="0" dirty="0" smtClean="0"/>
              <a:t>. </a:t>
            </a:r>
            <a:r>
              <a:rPr lang="es-ES" sz="1800" i="0" dirty="0"/>
              <a:t>Lo pueden encontrar en los salones después de esta reunión o puede recoger uno en la oficina</a:t>
            </a:r>
            <a:endParaRPr lang="en-US" sz="1800" b="0" i="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9696" t="19128" r="20944" b="10654"/>
          <a:stretch/>
        </p:blipFill>
        <p:spPr bwMode="auto">
          <a:xfrm>
            <a:off x="1066799" y="1371599"/>
            <a:ext cx="6591929" cy="4632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7780"/>
      </p:ext>
    </p:extLst>
  </p:cSld>
  <p:clrMapOvr>
    <a:masterClrMapping/>
  </p:clrMapOvr>
  <p:transition spd="med" advTm="1869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7124" objId="4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rebuchet MS" panose="020B0603020202020204" pitchFamily="34" charset="0"/>
              </a:rPr>
              <a:t>Title 1 Funds are used at our school for: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2514600"/>
            <a:ext cx="6172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A Math Coach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A Reading Coach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A Math Interventionist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Supplemental Materials and Programs</a:t>
            </a:r>
            <a:endParaRPr lang="en-US" sz="3000" i="0" dirty="0">
              <a:latin typeface="Trebuchet MS" panose="020B0603020202020204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7855"/>
      </p:ext>
    </p:extLst>
  </p:cSld>
  <p:clrMapOvr>
    <a:masterClrMapping/>
  </p:clrMapOvr>
  <p:transition spd="med" advTm="105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0522" objId="8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00" i="0" dirty="0">
                <a:latin typeface="Trebuchet MS" panose="020B0603020202020204" pitchFamily="34" charset="0"/>
              </a:rPr>
              <a:t>Los fondos de Título I se utilizan en nuestra escuela para</a:t>
            </a:r>
            <a:r>
              <a:rPr lang="en-US" sz="3900" i="0" dirty="0" smtClean="0">
                <a:latin typeface="Trebuchet MS" panose="020B0603020202020204" pitchFamily="34" charset="0"/>
              </a:rPr>
              <a:t>:</a:t>
            </a:r>
            <a:endParaRPr lang="en-US" sz="3900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err="1" smtClean="0">
                <a:latin typeface="Trebuchet MS" panose="020B0603020202020204" pitchFamily="34" charset="0"/>
              </a:rPr>
              <a:t>Especialista</a:t>
            </a:r>
            <a:r>
              <a:rPr lang="en-US" sz="3000" i="0" dirty="0" smtClean="0">
                <a:latin typeface="Trebuchet MS" panose="020B0603020202020204" pitchFamily="34" charset="0"/>
              </a:rPr>
              <a:t> de </a:t>
            </a:r>
            <a:r>
              <a:rPr lang="en-US" sz="3000" i="0" dirty="0" err="1" smtClean="0">
                <a:latin typeface="Trebuchet MS" panose="020B0603020202020204" pitchFamily="34" charset="0"/>
              </a:rPr>
              <a:t>Matemáticas</a:t>
            </a:r>
            <a:endParaRPr lang="en-US" sz="3000" i="0" dirty="0" smtClean="0">
              <a:latin typeface="Trebuchet MS" panose="020B0603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err="1" smtClean="0">
                <a:latin typeface="Trebuchet MS" panose="020B0603020202020204" pitchFamily="34" charset="0"/>
              </a:rPr>
              <a:t>Especialista</a:t>
            </a:r>
            <a:r>
              <a:rPr lang="en-US" sz="3000" i="0" dirty="0" smtClean="0">
                <a:latin typeface="Trebuchet MS" panose="020B0603020202020204" pitchFamily="34" charset="0"/>
              </a:rPr>
              <a:t> de </a:t>
            </a:r>
            <a:r>
              <a:rPr lang="en-US" sz="3000" i="0" dirty="0" err="1" smtClean="0">
                <a:latin typeface="Trebuchet MS" panose="020B0603020202020204" pitchFamily="34" charset="0"/>
              </a:rPr>
              <a:t>Lectura</a:t>
            </a:r>
            <a:endParaRPr lang="en-US" sz="3000" i="0" dirty="0" smtClean="0">
              <a:latin typeface="Trebuchet MS" panose="020B0603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err="1" smtClean="0">
                <a:latin typeface="Trebuchet MS" panose="020B0603020202020204" pitchFamily="34" charset="0"/>
              </a:rPr>
              <a:t>Intervencionista</a:t>
            </a:r>
            <a:r>
              <a:rPr lang="en-US" sz="3000" i="0" dirty="0" smtClean="0">
                <a:latin typeface="Trebuchet MS" panose="020B0603020202020204" pitchFamily="34" charset="0"/>
              </a:rPr>
              <a:t> de </a:t>
            </a:r>
            <a:r>
              <a:rPr lang="en-US" sz="3000" i="0" dirty="0" err="1" smtClean="0">
                <a:latin typeface="Trebuchet MS" panose="020B0603020202020204" pitchFamily="34" charset="0"/>
              </a:rPr>
              <a:t>Matemáticas</a:t>
            </a:r>
            <a:endParaRPr lang="en-US" sz="3000" i="0" dirty="0" smtClean="0">
              <a:latin typeface="Trebuchet MS" panose="020B0603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err="1">
                <a:latin typeface="Trebuchet MS" panose="020B0603020202020204" pitchFamily="34" charset="0"/>
              </a:rPr>
              <a:t>Materiales</a:t>
            </a:r>
            <a:r>
              <a:rPr lang="en-US" sz="3000" i="0" dirty="0">
                <a:latin typeface="Trebuchet MS" panose="020B0603020202020204" pitchFamily="34" charset="0"/>
              </a:rPr>
              <a:t> y </a:t>
            </a:r>
            <a:r>
              <a:rPr lang="en-US" sz="3000" i="0" dirty="0" err="1">
                <a:latin typeface="Trebuchet MS" panose="020B0603020202020204" pitchFamily="34" charset="0"/>
              </a:rPr>
              <a:t>Programas</a:t>
            </a:r>
            <a:r>
              <a:rPr lang="en-US" sz="3000" i="0" dirty="0">
                <a:latin typeface="Trebuchet MS" panose="020B0603020202020204" pitchFamily="34" charset="0"/>
              </a:rPr>
              <a:t> </a:t>
            </a:r>
            <a:r>
              <a:rPr lang="en-US" sz="3000" i="0" dirty="0" err="1">
                <a:latin typeface="Trebuchet MS" panose="020B0603020202020204" pitchFamily="34" charset="0"/>
              </a:rPr>
              <a:t>Suplementarios</a:t>
            </a:r>
            <a:endParaRPr lang="en-US" sz="3000" i="0" dirty="0">
              <a:latin typeface="Trebuchet MS" panose="020B0603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19767"/>
      </p:ext>
    </p:extLst>
  </p:cSld>
  <p:clrMapOvr>
    <a:masterClrMapping/>
  </p:clrMapOvr>
  <p:transition spd="med" advTm="1717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6594" objId="4"/>
      </p14:showEvt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rebuchet MS" panose="020B0603020202020204" pitchFamily="34" charset="0"/>
              </a:rPr>
              <a:t>Title 1 Family Involvement Funds are used at our school for: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31242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A Family Involvement Paraprofessional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Student Agendas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Wednesday Folders</a:t>
            </a:r>
            <a:endParaRPr lang="en-US" sz="3000" i="0" dirty="0">
              <a:latin typeface="Trebuchet MS" panose="020B0603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6210"/>
      </p:ext>
    </p:extLst>
  </p:cSld>
  <p:clrMapOvr>
    <a:masterClrMapping/>
  </p:clrMapOvr>
  <p:transition spd="med" advTm="1073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0070" objId="4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i="0" dirty="0" smtClean="0">
                <a:latin typeface="Trebuchet MS" panose="020B0603020202020204" pitchFamily="34" charset="0"/>
              </a:rPr>
              <a:t>Los Fondos </a:t>
            </a:r>
            <a:r>
              <a:rPr lang="es-ES" sz="3500" i="0" dirty="0">
                <a:latin typeface="Trebuchet MS" panose="020B0603020202020204" pitchFamily="34" charset="0"/>
              </a:rPr>
              <a:t>de Participación de Familia </a:t>
            </a:r>
            <a:r>
              <a:rPr lang="es-ES" sz="3500" i="0" dirty="0" smtClean="0">
                <a:latin typeface="Trebuchet MS" panose="020B0603020202020204" pitchFamily="34" charset="0"/>
              </a:rPr>
              <a:t>de Título I se </a:t>
            </a:r>
            <a:r>
              <a:rPr lang="es-ES" sz="3500" i="0" dirty="0">
                <a:latin typeface="Trebuchet MS" panose="020B0603020202020204" pitchFamily="34" charset="0"/>
              </a:rPr>
              <a:t>utilizan en nuestra escuela para</a:t>
            </a:r>
            <a:r>
              <a:rPr lang="en-US" sz="3500" i="0" dirty="0" smtClean="0">
                <a:latin typeface="Trebuchet MS" panose="020B0603020202020204" pitchFamily="34" charset="0"/>
              </a:rPr>
              <a:t>:</a:t>
            </a:r>
            <a:endParaRPr lang="en-US" sz="3500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3124200"/>
            <a:ext cx="697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3000" i="0" dirty="0">
                <a:latin typeface="Trebuchet MS" panose="020B0603020202020204" pitchFamily="34" charset="0"/>
              </a:rPr>
              <a:t>Un asistente de maestro Participación </a:t>
            </a:r>
            <a:r>
              <a:rPr lang="es-ES" sz="3000" i="0" dirty="0" smtClean="0">
                <a:latin typeface="Trebuchet MS" panose="020B0603020202020204" pitchFamily="34" charset="0"/>
              </a:rPr>
              <a:t>Familiar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Agendas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err="1" smtClean="0">
                <a:latin typeface="Trebuchet MS" panose="020B0603020202020204" pitchFamily="34" charset="0"/>
              </a:rPr>
              <a:t>Carpetas</a:t>
            </a:r>
            <a:r>
              <a:rPr lang="en-US" sz="3000" i="0" dirty="0" smtClean="0">
                <a:latin typeface="Trebuchet MS" panose="020B0603020202020204" pitchFamily="34" charset="0"/>
              </a:rPr>
              <a:t> del </a:t>
            </a:r>
            <a:r>
              <a:rPr lang="en-US" sz="3000" i="0" dirty="0" err="1" smtClean="0">
                <a:latin typeface="Trebuchet MS" panose="020B0603020202020204" pitchFamily="34" charset="0"/>
              </a:rPr>
              <a:t>miércoles</a:t>
            </a:r>
            <a:endParaRPr lang="en-US" sz="3000" i="0" dirty="0">
              <a:latin typeface="Trebuchet MS" panose="020B0603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8273"/>
      </p:ext>
    </p:extLst>
  </p:cSld>
  <p:clrMapOvr>
    <a:masterClrMapping/>
  </p:clrMapOvr>
  <p:transition spd="med" advTm="1615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6103" objId="5"/>
      </p14:showEvt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rebuchet MS" panose="020B0603020202020204" pitchFamily="34" charset="0"/>
              </a:rPr>
              <a:t>You are welcome to be a part of our school by: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133600"/>
            <a:ext cx="6972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Volunteering.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Becoming a member of SAC.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Becoming a United Way Reading Pal.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Attending school events.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Meet with your child’s teacher at least twice a year.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i="0" dirty="0" smtClean="0">
                <a:latin typeface="Trebuchet MS" panose="020B0603020202020204" pitchFamily="34" charset="0"/>
              </a:rPr>
              <a:t>Look at your child’s agenda daily.</a:t>
            </a:r>
            <a:endParaRPr lang="en-US" sz="3000" i="0" dirty="0">
              <a:latin typeface="Trebuchet MS" panose="020B0603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49871"/>
      </p:ext>
    </p:extLst>
  </p:cSld>
  <p:clrMapOvr>
    <a:masterClrMapping/>
  </p:clrMapOvr>
  <p:transition spd="med" advTm="77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5027" objId="4"/>
      </p14:showEvt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0" dirty="0">
                <a:latin typeface="Trebuchet MS" panose="020B0603020202020204" pitchFamily="34" charset="0"/>
              </a:rPr>
              <a:t>Le invitamos a ser parte de nuestra escuela</a:t>
            </a:r>
            <a:r>
              <a:rPr lang="en-US" i="0" dirty="0" smtClean="0">
                <a:latin typeface="Trebuchet MS" panose="020B0603020202020204" pitchFamily="34" charset="0"/>
              </a:rPr>
              <a:t>: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183249"/>
            <a:ext cx="75819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50" i="0" dirty="0" err="1">
                <a:latin typeface="Trebuchet MS" panose="020B0603020202020204" pitchFamily="34" charset="0"/>
              </a:rPr>
              <a:t>Voluntariado</a:t>
            </a:r>
            <a:r>
              <a:rPr lang="en-US" sz="2850" i="0" dirty="0">
                <a:latin typeface="Trebuchet MS" panose="020B0603020202020204" pitchFamily="34" charset="0"/>
              </a:rPr>
              <a:t>.</a:t>
            </a:r>
            <a:endParaRPr lang="en-US" sz="2850" i="0" dirty="0" smtClean="0">
              <a:latin typeface="Trebuchet MS" panose="020B0603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2850" i="0" dirty="0">
                <a:latin typeface="Trebuchet MS" panose="020B0603020202020204" pitchFamily="34" charset="0"/>
              </a:rPr>
              <a:t>Convertirse en miembro del SAC</a:t>
            </a:r>
            <a:r>
              <a:rPr lang="en-US" sz="2850" i="0" dirty="0" smtClean="0">
                <a:latin typeface="Trebuchet MS" panose="020B060302020202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2850" i="0" dirty="0">
                <a:latin typeface="Trebuchet MS" panose="020B0603020202020204" pitchFamily="34" charset="0"/>
              </a:rPr>
              <a:t>Convertirse en un Lector de </a:t>
            </a:r>
            <a:r>
              <a:rPr lang="es-ES" sz="2850" i="0" dirty="0" err="1">
                <a:latin typeface="Trebuchet MS" panose="020B0603020202020204" pitchFamily="34" charset="0"/>
              </a:rPr>
              <a:t>United</a:t>
            </a:r>
            <a:r>
              <a:rPr lang="es-ES" sz="2850" i="0" dirty="0">
                <a:latin typeface="Trebuchet MS" panose="020B0603020202020204" pitchFamily="34" charset="0"/>
              </a:rPr>
              <a:t> </a:t>
            </a:r>
            <a:r>
              <a:rPr lang="es-ES" sz="2850" i="0" dirty="0" err="1">
                <a:latin typeface="Trebuchet MS" panose="020B0603020202020204" pitchFamily="34" charset="0"/>
              </a:rPr>
              <a:t>Way</a:t>
            </a:r>
            <a:r>
              <a:rPr lang="en-US" sz="2850" i="0" dirty="0" smtClean="0">
                <a:latin typeface="Trebuchet MS" panose="020B060302020202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50" i="0" dirty="0" err="1" smtClean="0">
                <a:latin typeface="Trebuchet MS" panose="020B0603020202020204" pitchFamily="34" charset="0"/>
              </a:rPr>
              <a:t>Atender</a:t>
            </a:r>
            <a:r>
              <a:rPr lang="en-US" sz="2850" i="0" dirty="0" smtClean="0">
                <a:latin typeface="Trebuchet MS" panose="020B0603020202020204" pitchFamily="34" charset="0"/>
              </a:rPr>
              <a:t> </a:t>
            </a:r>
            <a:r>
              <a:rPr lang="en-US" sz="2850" i="0" dirty="0" err="1" smtClean="0">
                <a:latin typeface="Trebuchet MS" panose="020B0603020202020204" pitchFamily="34" charset="0"/>
              </a:rPr>
              <a:t>eventos</a:t>
            </a:r>
            <a:r>
              <a:rPr lang="en-US" sz="2850" i="0" dirty="0" smtClean="0">
                <a:latin typeface="Trebuchet MS" panose="020B0603020202020204" pitchFamily="34" charset="0"/>
              </a:rPr>
              <a:t> </a:t>
            </a:r>
            <a:r>
              <a:rPr lang="en-US" sz="2850" i="0" dirty="0" err="1" smtClean="0">
                <a:latin typeface="Trebuchet MS" panose="020B0603020202020204" pitchFamily="34" charset="0"/>
              </a:rPr>
              <a:t>escolares</a:t>
            </a:r>
            <a:r>
              <a:rPr lang="en-US" sz="2850" i="0" dirty="0" smtClean="0">
                <a:latin typeface="Trebuchet MS" panose="020B060302020202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2850" i="0" dirty="0">
                <a:latin typeface="Trebuchet MS" panose="020B0603020202020204" pitchFamily="34" charset="0"/>
              </a:rPr>
              <a:t>Reúnase con el maestro de su hijo por lo menos dos veces al año</a:t>
            </a:r>
            <a:r>
              <a:rPr lang="en-US" sz="2850" i="0" dirty="0" smtClean="0">
                <a:latin typeface="Trebuchet MS" panose="020B060302020202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2850" i="0" dirty="0">
                <a:latin typeface="Trebuchet MS" panose="020B0603020202020204" pitchFamily="34" charset="0"/>
              </a:rPr>
              <a:t>Mira la agenda de su hijo todos los días</a:t>
            </a:r>
            <a:r>
              <a:rPr lang="en-US" sz="2850" i="0" dirty="0" smtClean="0">
                <a:latin typeface="Trebuchet MS" panose="020B0603020202020204" pitchFamily="34" charset="0"/>
              </a:rPr>
              <a:t>.</a:t>
            </a:r>
            <a:endParaRPr lang="en-US" sz="2850" i="0" dirty="0">
              <a:latin typeface="Trebuchet MS" panose="020B0603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5796"/>
      </p:ext>
    </p:extLst>
  </p:cSld>
  <p:clrMapOvr>
    <a:masterClrMapping/>
  </p:clrMapOvr>
  <p:transition spd="med" advTm="906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7104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sz="half" idx="2"/>
          </p:nvPr>
        </p:nvSpPr>
        <p:spPr>
          <a:xfrm>
            <a:off x="152399" y="2209800"/>
            <a:ext cx="8789987" cy="4094163"/>
          </a:xfrm>
          <a:ln>
            <a:prstDash val="solid"/>
          </a:ln>
        </p:spPr>
        <p:txBody>
          <a:bodyPr>
            <a:normAutofit/>
          </a:bodyPr>
          <a:lstStyle/>
          <a:p>
            <a:pPr eaLnBrk="1" hangingPunct="1"/>
            <a:endParaRPr lang="en-US" b="1" dirty="0" smtClean="0">
              <a:cs typeface="Arial" charset="0"/>
            </a:endParaRPr>
          </a:p>
          <a:p>
            <a:pPr eaLnBrk="1" hangingPunct="1"/>
            <a:endParaRPr lang="en-US" b="1" dirty="0">
              <a:cs typeface="Arial" charset="0"/>
            </a:endParaRPr>
          </a:p>
          <a:p>
            <a:pPr eaLnBrk="1" hangingPunct="1"/>
            <a:r>
              <a:rPr lang="en-US" sz="2400" b="1" dirty="0" smtClean="0">
                <a:cs typeface="Arial" charset="0"/>
              </a:rPr>
              <a:t>The Elementary and Secondary Education Act (ESEA) is a </a:t>
            </a:r>
            <a:r>
              <a:rPr lang="en-US" sz="2400" b="1" dirty="0" smtClean="0">
                <a:solidFill>
                  <a:srgbClr val="0070C0"/>
                </a:solidFill>
                <a:cs typeface="Arial" charset="0"/>
                <a:hlinkClick r:id="rId4" action="ppaction://hlinkfile" tooltip="United States federal statute"/>
              </a:rPr>
              <a:t>United States federal statute</a:t>
            </a: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enacted April 11, 1965.</a:t>
            </a:r>
          </a:p>
          <a:p>
            <a:pPr eaLnBrk="1" hangingPunct="1"/>
            <a:endParaRPr lang="en-US" sz="2400" b="1" dirty="0" smtClean="0">
              <a:cs typeface="Arial" charset="0"/>
            </a:endParaRPr>
          </a:p>
          <a:p>
            <a:pPr indent="-9144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cs typeface="Arial" charset="0"/>
              </a:rPr>
              <a:t>It was passed as a part of President </a:t>
            </a:r>
            <a:r>
              <a:rPr lang="en-US" sz="2400" b="1" dirty="0" smtClean="0">
                <a:cs typeface="Arial" charset="0"/>
                <a:hlinkClick r:id="rId5" action="ppaction://hlinkfile" tooltip="Lyndon B. Johnson"/>
              </a:rPr>
              <a:t>Lyndon B. Johnson</a:t>
            </a:r>
            <a:r>
              <a:rPr lang="en-US" sz="2400" b="1" dirty="0" smtClean="0">
                <a:cs typeface="Arial" charset="0"/>
              </a:rPr>
              <a:t>'s "War on Poverty" and has been the most far-reaching federal legislation affecting education ever passed by Congress</a:t>
            </a:r>
            <a:r>
              <a:rPr lang="en-US" sz="3600" b="1" dirty="0" smtClean="0">
                <a:cs typeface="Arial" charset="0"/>
              </a:rPr>
              <a:t>.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F73AD0-225E-47DF-A5FB-44CCDA3EDD2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700" dirty="0" smtClean="0">
                <a:solidFill>
                  <a:srgbClr val="0070C0"/>
                </a:solidFill>
              </a:rPr>
              <a:t>What is ESEA ?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88075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463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977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048" objId="4"/>
      </p14:showEvt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799" y="754559"/>
            <a:ext cx="807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rebuchet MS" panose="020B0603020202020204" pitchFamily="34" charset="0"/>
              </a:rPr>
              <a:t>Curriculum and Instruction: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440" y="2667000"/>
            <a:ext cx="69723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i="0" dirty="0" smtClean="0">
                <a:latin typeface="Trebuchet MS" panose="020B0603020202020204" pitchFamily="34" charset="0"/>
              </a:rPr>
              <a:t>     </a:t>
            </a:r>
            <a:endParaRPr lang="en-US" sz="3000" i="0" dirty="0">
              <a:latin typeface="Trebuchet MS" panose="020B0603020202020204" pitchFamily="34" charset="0"/>
            </a:endParaRPr>
          </a:p>
          <a:p>
            <a:pPr algn="l"/>
            <a:r>
              <a:rPr lang="en-US" sz="2500" i="0" dirty="0">
                <a:latin typeface="Trebuchet MS" panose="020B0603020202020204" pitchFamily="34" charset="0"/>
              </a:rPr>
              <a:t>        </a:t>
            </a:r>
          </a:p>
          <a:p>
            <a:pPr algn="l"/>
            <a:r>
              <a:rPr lang="en-US" sz="2500" i="0" dirty="0">
                <a:latin typeface="Trebuchet MS" panose="020B0603020202020204" pitchFamily="34" charset="0"/>
              </a:rPr>
              <a:t>FLORIDA STANDARDS:  </a:t>
            </a:r>
            <a:endParaRPr lang="en-US" sz="2500" i="0" dirty="0" smtClean="0">
              <a:latin typeface="Trebuchet MS" panose="020B0603020202020204" pitchFamily="34" charset="0"/>
            </a:endParaRPr>
          </a:p>
          <a:p>
            <a:pPr algn="l"/>
            <a:r>
              <a:rPr lang="en-US" sz="2500" i="0" u="sng" dirty="0" smtClean="0">
                <a:latin typeface="Trebuchet MS" panose="020B0603020202020204" pitchFamily="34" charset="0"/>
              </a:rPr>
              <a:t>https</a:t>
            </a:r>
            <a:r>
              <a:rPr lang="en-US" sz="2500" i="0" u="sng" dirty="0">
                <a:latin typeface="Trebuchet MS" panose="020B0603020202020204" pitchFamily="34" charset="0"/>
              </a:rPr>
              <a:t>://flstandards.org</a:t>
            </a:r>
            <a:endParaRPr lang="en-US" sz="2500" i="0" dirty="0">
              <a:latin typeface="Trebuchet MS" panose="020B0603020202020204" pitchFamily="34" charset="0"/>
            </a:endParaRPr>
          </a:p>
          <a:p>
            <a:pPr algn="l"/>
            <a:endParaRPr lang="en-US" sz="1500" i="0" u="sng" dirty="0" smtClean="0">
              <a:latin typeface="Trebuchet MS" panose="020B0603020202020204" pitchFamily="34" charset="0"/>
            </a:endParaRPr>
          </a:p>
          <a:p>
            <a:pPr algn="l"/>
            <a:r>
              <a:rPr lang="en-US" sz="2500" i="0" u="sng" dirty="0" smtClean="0">
                <a:latin typeface="Trebuchet MS" panose="020B0603020202020204" pitchFamily="34" charset="0"/>
              </a:rPr>
              <a:t>http</a:t>
            </a:r>
            <a:r>
              <a:rPr lang="en-US" sz="2500" i="0" u="sng" dirty="0">
                <a:latin typeface="Trebuchet MS" panose="020B0603020202020204" pitchFamily="34" charset="0"/>
              </a:rPr>
              <a:t>://www.floridastandards.org/Standards/</a:t>
            </a:r>
            <a:br>
              <a:rPr lang="en-US" sz="2500" i="0" u="sng" dirty="0">
                <a:latin typeface="Trebuchet MS" panose="020B0603020202020204" pitchFamily="34" charset="0"/>
              </a:rPr>
            </a:br>
            <a:r>
              <a:rPr lang="en-US" sz="2500" i="0" u="sng" dirty="0">
                <a:latin typeface="Trebuchet MS" panose="020B0603020202020204" pitchFamily="34" charset="0"/>
              </a:rPr>
              <a:t>FlStandardSearch.aspx</a:t>
            </a:r>
            <a:endParaRPr lang="en-US" sz="2500" i="0" dirty="0">
              <a:latin typeface="Trebuchet MS" panose="020B0603020202020204" pitchFamily="34" charset="0"/>
            </a:endParaRPr>
          </a:p>
          <a:p>
            <a:r>
              <a:rPr lang="en-US" sz="32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799" y="1496705"/>
            <a:ext cx="71437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i="0" dirty="0">
                <a:latin typeface="Trebuchet MS" panose="020B0603020202020204" pitchFamily="34" charset="0"/>
              </a:rPr>
              <a:t>Instruction for all subject areas is based on the Florida State </a:t>
            </a:r>
            <a:r>
              <a:rPr lang="en-US" sz="2500" i="0" dirty="0" smtClean="0">
                <a:latin typeface="Trebuchet MS" panose="020B0603020202020204" pitchFamily="34" charset="0"/>
              </a:rPr>
              <a:t>Standards which can be found on the following websites:</a:t>
            </a:r>
            <a:endParaRPr lang="en-US" sz="2500" i="0" dirty="0">
              <a:latin typeface="Trebuchet MS" panose="020B0603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0577"/>
      </p:ext>
    </p:extLst>
  </p:cSld>
  <p:clrMapOvr>
    <a:masterClrMapping/>
  </p:clrMapOvr>
  <p:transition spd="med" advTm="1285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1025" objId="5"/>
      </p14:showEvt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799" y="754559"/>
            <a:ext cx="807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>
                <a:latin typeface="Trebuchet MS" panose="020B0603020202020204" pitchFamily="34" charset="0"/>
              </a:rPr>
              <a:t>Currículo</a:t>
            </a:r>
            <a:r>
              <a:rPr lang="en-US" i="0" dirty="0">
                <a:latin typeface="Trebuchet MS" panose="020B0603020202020204" pitchFamily="34" charset="0"/>
              </a:rPr>
              <a:t> e </a:t>
            </a:r>
            <a:r>
              <a:rPr lang="en-US" i="0" dirty="0" err="1">
                <a:latin typeface="Trebuchet MS" panose="020B0603020202020204" pitchFamily="34" charset="0"/>
              </a:rPr>
              <a:t>Instrucción</a:t>
            </a:r>
            <a:r>
              <a:rPr lang="en-US" i="0" dirty="0"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8440" y="2667000"/>
            <a:ext cx="69723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i="0" dirty="0" smtClean="0">
                <a:latin typeface="Trebuchet MS" panose="020B0603020202020204" pitchFamily="34" charset="0"/>
              </a:rPr>
              <a:t>     </a:t>
            </a:r>
            <a:endParaRPr lang="en-US" sz="3000" i="0" dirty="0">
              <a:latin typeface="Trebuchet MS" panose="020B0603020202020204" pitchFamily="34" charset="0"/>
            </a:endParaRPr>
          </a:p>
          <a:p>
            <a:pPr algn="l"/>
            <a:r>
              <a:rPr lang="en-US" sz="2500" i="0" dirty="0">
                <a:latin typeface="Trebuchet MS" panose="020B0603020202020204" pitchFamily="34" charset="0"/>
              </a:rPr>
              <a:t>        </a:t>
            </a:r>
          </a:p>
          <a:p>
            <a:pPr algn="l"/>
            <a:r>
              <a:rPr lang="en-US" sz="2500" i="0" dirty="0">
                <a:latin typeface="Trebuchet MS" panose="020B0603020202020204" pitchFamily="34" charset="0"/>
              </a:rPr>
              <a:t>FLORIDA STANDARDS:  </a:t>
            </a:r>
            <a:endParaRPr lang="en-US" sz="2500" i="0" dirty="0" smtClean="0">
              <a:latin typeface="Trebuchet MS" panose="020B0603020202020204" pitchFamily="34" charset="0"/>
            </a:endParaRPr>
          </a:p>
          <a:p>
            <a:pPr algn="l"/>
            <a:r>
              <a:rPr lang="en-US" sz="2500" i="0" u="sng" dirty="0" smtClean="0">
                <a:latin typeface="Trebuchet MS" panose="020B0603020202020204" pitchFamily="34" charset="0"/>
              </a:rPr>
              <a:t>https</a:t>
            </a:r>
            <a:r>
              <a:rPr lang="en-US" sz="2500" i="0" u="sng" dirty="0">
                <a:latin typeface="Trebuchet MS" panose="020B0603020202020204" pitchFamily="34" charset="0"/>
              </a:rPr>
              <a:t>://flstandards.org</a:t>
            </a:r>
            <a:endParaRPr lang="en-US" sz="2500" i="0" dirty="0">
              <a:latin typeface="Trebuchet MS" panose="020B0603020202020204" pitchFamily="34" charset="0"/>
            </a:endParaRPr>
          </a:p>
          <a:p>
            <a:pPr algn="l"/>
            <a:endParaRPr lang="en-US" sz="1500" i="0" u="sng" dirty="0" smtClean="0">
              <a:latin typeface="Trebuchet MS" panose="020B0603020202020204" pitchFamily="34" charset="0"/>
            </a:endParaRPr>
          </a:p>
          <a:p>
            <a:pPr algn="l"/>
            <a:r>
              <a:rPr lang="en-US" sz="2500" i="0" u="sng" dirty="0" smtClean="0">
                <a:latin typeface="Trebuchet MS" panose="020B0603020202020204" pitchFamily="34" charset="0"/>
              </a:rPr>
              <a:t>http</a:t>
            </a:r>
            <a:r>
              <a:rPr lang="en-US" sz="2500" i="0" u="sng" dirty="0">
                <a:latin typeface="Trebuchet MS" panose="020B0603020202020204" pitchFamily="34" charset="0"/>
              </a:rPr>
              <a:t>://www.floridastandards.org/Standards/</a:t>
            </a:r>
            <a:br>
              <a:rPr lang="en-US" sz="2500" i="0" u="sng" dirty="0">
                <a:latin typeface="Trebuchet MS" panose="020B0603020202020204" pitchFamily="34" charset="0"/>
              </a:rPr>
            </a:br>
            <a:r>
              <a:rPr lang="en-US" sz="2500" i="0" u="sng" dirty="0">
                <a:latin typeface="Trebuchet MS" panose="020B0603020202020204" pitchFamily="34" charset="0"/>
              </a:rPr>
              <a:t>FlStandardSearch.aspx</a:t>
            </a:r>
            <a:endParaRPr lang="en-US" sz="2500" i="0" dirty="0">
              <a:latin typeface="Trebuchet MS" panose="020B0603020202020204" pitchFamily="34" charset="0"/>
            </a:endParaRPr>
          </a:p>
          <a:p>
            <a:r>
              <a:rPr lang="en-US" sz="32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799" y="1496705"/>
            <a:ext cx="7143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500" i="0" dirty="0">
                <a:latin typeface="Trebuchet MS" panose="020B0603020202020204" pitchFamily="34" charset="0"/>
              </a:rPr>
              <a:t>Instrucción para todas las materias se basa en los estándares del estado de la Florida, que se puede encontrar en las siguientes páginas web</a:t>
            </a:r>
            <a:r>
              <a:rPr lang="en-US" sz="2500" i="0" dirty="0" smtClean="0">
                <a:latin typeface="Trebuchet MS" panose="020B0603020202020204" pitchFamily="34" charset="0"/>
              </a:rPr>
              <a:t>:</a:t>
            </a:r>
            <a:endParaRPr lang="en-US" sz="2500" i="0" dirty="0">
              <a:latin typeface="Trebuchet MS" panose="020B0603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25241"/>
      </p:ext>
    </p:extLst>
  </p:cSld>
  <p:clrMapOvr>
    <a:masterClrMapping/>
  </p:clrMapOvr>
  <p:transition spd="med" advTm="1521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2634" objId="5"/>
      </p14:showEvt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rebuchet MS" panose="020B0603020202020204" pitchFamily="34" charset="0"/>
              </a:rPr>
              <a:t>Testing: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50" y="1851660"/>
            <a:ext cx="69723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i="0" dirty="0" smtClean="0">
                <a:latin typeface="Trebuchet MS" panose="020B0603020202020204" pitchFamily="34" charset="0"/>
              </a:rPr>
              <a:t>Students </a:t>
            </a:r>
            <a:r>
              <a:rPr lang="en-US" sz="2200" i="0" dirty="0">
                <a:latin typeface="Trebuchet MS" panose="020B0603020202020204" pitchFamily="34" charset="0"/>
              </a:rPr>
              <a:t>will take the FSA </a:t>
            </a:r>
            <a:r>
              <a:rPr lang="en-US" sz="2200" i="0" dirty="0" smtClean="0">
                <a:latin typeface="Trebuchet MS" panose="020B0603020202020204" pitchFamily="34" charset="0"/>
              </a:rPr>
              <a:t>test in the spring.  </a:t>
            </a:r>
            <a:r>
              <a:rPr lang="en-US" sz="2200" i="0" dirty="0">
                <a:latin typeface="Trebuchet MS" panose="020B0603020202020204" pitchFamily="34" charset="0"/>
              </a:rPr>
              <a:t>See the Florida </a:t>
            </a:r>
            <a:r>
              <a:rPr lang="en-US" sz="2200" i="0" dirty="0" smtClean="0">
                <a:latin typeface="Trebuchet MS" panose="020B0603020202020204" pitchFamily="34" charset="0"/>
              </a:rPr>
              <a:t>Department </a:t>
            </a:r>
            <a:r>
              <a:rPr lang="en-US" sz="2200" i="0" dirty="0">
                <a:latin typeface="Trebuchet MS" panose="020B0603020202020204" pitchFamily="34" charset="0"/>
              </a:rPr>
              <a:t>of Education’s FSA website for further information. </a:t>
            </a:r>
            <a:endParaRPr lang="en-US" sz="2200" i="0" dirty="0" smtClean="0">
              <a:latin typeface="Trebuchet MS" panose="020B0603020202020204" pitchFamily="34" charset="0"/>
            </a:endParaRPr>
          </a:p>
          <a:p>
            <a:pPr algn="l"/>
            <a:endParaRPr lang="en-US" sz="2200" i="0" dirty="0">
              <a:latin typeface="Trebuchet MS" panose="020B0603020202020204" pitchFamily="34" charset="0"/>
            </a:endParaRPr>
          </a:p>
          <a:p>
            <a:pPr algn="l"/>
            <a:r>
              <a:rPr lang="en-US" sz="2200" i="0" dirty="0">
                <a:latin typeface="Trebuchet MS" panose="020B0603020202020204" pitchFamily="34" charset="0"/>
              </a:rPr>
              <a:t>http://www.FSassesments.org  Students in grades K-12 will take End of Course exams additional information for EOCs, as well as a testing calendar, is available on the Polk County Schools website . </a:t>
            </a:r>
          </a:p>
          <a:p>
            <a:pPr algn="l"/>
            <a:r>
              <a:rPr lang="en-US" sz="2200" i="0" dirty="0">
                <a:latin typeface="Trebuchet MS" panose="020B0603020202020204" pitchFamily="34" charset="0"/>
                <a:hlinkClick r:id="rId2"/>
              </a:rPr>
              <a:t>http://www.polk-fl.net/parents/testing</a:t>
            </a:r>
            <a:r>
              <a:rPr lang="en-US" sz="2200" i="0" dirty="0" smtClean="0">
                <a:latin typeface="Trebuchet MS" panose="020B0603020202020204" pitchFamily="34" charset="0"/>
                <a:hlinkClick r:id="rId2"/>
              </a:rPr>
              <a:t>/</a:t>
            </a:r>
            <a:endParaRPr lang="en-US" sz="2200" i="0" dirty="0" smtClean="0">
              <a:latin typeface="Trebuchet MS" panose="020B0603020202020204" pitchFamily="34" charset="0"/>
            </a:endParaRPr>
          </a:p>
          <a:p>
            <a:pPr algn="l"/>
            <a:endParaRPr lang="en-US" sz="2000" i="0" dirty="0">
              <a:latin typeface="Trebuchet MS" panose="020B0603020202020204" pitchFamily="34" charset="0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1276585"/>
      </p:ext>
    </p:extLst>
  </p:cSld>
  <p:clrMapOvr>
    <a:masterClrMapping/>
  </p:clrMapOvr>
  <p:transition spd="med" advTm="10747">
    <p:wipe dir="d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8093" objId="4"/>
      </p14:showEvt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>
                <a:latin typeface="Trebuchet MS" panose="020B0603020202020204" pitchFamily="34" charset="0"/>
              </a:rPr>
              <a:t>Exámenes</a:t>
            </a:r>
            <a:r>
              <a:rPr lang="en-US" i="0" dirty="0"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250" y="1851660"/>
            <a:ext cx="6972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200" i="0" dirty="0">
                <a:latin typeface="Trebuchet MS" panose="020B0603020202020204" pitchFamily="34" charset="0"/>
              </a:rPr>
              <a:t>En la </a:t>
            </a:r>
            <a:r>
              <a:rPr lang="es-ES" sz="2200" i="0" dirty="0" smtClean="0">
                <a:latin typeface="Trebuchet MS" panose="020B0603020202020204" pitchFamily="34" charset="0"/>
              </a:rPr>
              <a:t>primavera los </a:t>
            </a:r>
            <a:r>
              <a:rPr lang="es-ES" sz="2200" i="0" dirty="0">
                <a:latin typeface="Trebuchet MS" panose="020B0603020202020204" pitchFamily="34" charset="0"/>
              </a:rPr>
              <a:t>estudiantes tomarán la prueba de la FSA. Ver la página web. del </a:t>
            </a:r>
            <a:r>
              <a:rPr lang="es-ES" sz="2200" i="0" dirty="0" err="1">
                <a:latin typeface="Trebuchet MS" panose="020B0603020202020204" pitchFamily="34" charset="0"/>
              </a:rPr>
              <a:t>Deparmento</a:t>
            </a:r>
            <a:r>
              <a:rPr lang="es-ES" sz="2200" i="0" dirty="0">
                <a:latin typeface="Trebuchet MS" panose="020B0603020202020204" pitchFamily="34" charset="0"/>
              </a:rPr>
              <a:t> de Florida de la FSA de Educación, para más información</a:t>
            </a:r>
            <a:r>
              <a:rPr lang="en-US" sz="2200" i="0" dirty="0" smtClean="0">
                <a:latin typeface="Trebuchet MS" panose="020B0603020202020204" pitchFamily="34" charset="0"/>
              </a:rPr>
              <a:t>. </a:t>
            </a:r>
          </a:p>
          <a:p>
            <a:pPr algn="l"/>
            <a:endParaRPr lang="en-US" sz="2200" i="0" dirty="0">
              <a:latin typeface="Trebuchet MS" panose="020B0603020202020204" pitchFamily="34" charset="0"/>
            </a:endParaRPr>
          </a:p>
          <a:p>
            <a:pPr algn="l"/>
            <a:r>
              <a:rPr lang="en-US" sz="2200" i="0" dirty="0">
                <a:latin typeface="Trebuchet MS" panose="020B0603020202020204" pitchFamily="34" charset="0"/>
              </a:rPr>
              <a:t>http://www.FSassesments.org  </a:t>
            </a:r>
            <a:r>
              <a:rPr lang="es-ES" sz="2200" i="0" dirty="0">
                <a:latin typeface="Trebuchet MS" panose="020B0603020202020204" pitchFamily="34" charset="0"/>
              </a:rPr>
              <a:t>Los estudiantes en los grados K-12 tendrán Exámenes de Fin de Curso de la información adicional para EOC, así como un calendario de pruebas, está disponible en el sitio web de las Escuelas del Condado de </a:t>
            </a:r>
            <a:r>
              <a:rPr lang="es-ES" sz="2200" i="0" dirty="0" err="1">
                <a:latin typeface="Trebuchet MS" panose="020B0603020202020204" pitchFamily="34" charset="0"/>
              </a:rPr>
              <a:t>Polk</a:t>
            </a:r>
            <a:r>
              <a:rPr lang="en-US" sz="2200" i="0" dirty="0" smtClean="0">
                <a:latin typeface="Trebuchet MS" panose="020B0603020202020204" pitchFamily="34" charset="0"/>
              </a:rPr>
              <a:t>. </a:t>
            </a:r>
            <a:endParaRPr lang="en-US" sz="2200" i="0" dirty="0">
              <a:latin typeface="Trebuchet MS" panose="020B0603020202020204" pitchFamily="34" charset="0"/>
            </a:endParaRPr>
          </a:p>
          <a:p>
            <a:pPr algn="l"/>
            <a:r>
              <a:rPr lang="en-US" sz="2200" i="0" dirty="0">
                <a:latin typeface="Trebuchet MS" panose="020B0603020202020204" pitchFamily="34" charset="0"/>
                <a:hlinkClick r:id="rId2"/>
              </a:rPr>
              <a:t>http://www.polk-fl.net/parents/testing</a:t>
            </a:r>
            <a:r>
              <a:rPr lang="en-US" sz="2200" i="0" dirty="0" smtClean="0">
                <a:latin typeface="Trebuchet MS" panose="020B0603020202020204" pitchFamily="34" charset="0"/>
                <a:hlinkClick r:id="rId2"/>
              </a:rPr>
              <a:t>/</a:t>
            </a:r>
            <a:endParaRPr lang="en-US" sz="2200" i="0" dirty="0" smtClean="0">
              <a:latin typeface="Trebuchet MS" panose="020B0603020202020204" pitchFamily="34" charset="0"/>
            </a:endParaRPr>
          </a:p>
          <a:p>
            <a:pPr algn="l"/>
            <a:endParaRPr lang="en-US" sz="2000" i="0" dirty="0">
              <a:latin typeface="Trebuchet MS" panose="020B0603020202020204" pitchFamily="34" charset="0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7570801"/>
      </p:ext>
    </p:extLst>
  </p:cSld>
  <p:clrMapOvr>
    <a:masterClrMapping/>
  </p:clrMapOvr>
  <p:transition spd="med" advTm="9650">
    <p:wipe dir="d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9602" objId="4"/>
      </p14:showEvt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rebuchet MS" panose="020B0603020202020204" pitchFamily="34" charset="0"/>
              </a:rPr>
              <a:t>School Event Dates</a:t>
            </a:r>
            <a:endParaRPr lang="en-US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10025"/>
            <a:ext cx="88392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i="0" dirty="0" smtClean="0">
                <a:latin typeface="Trebuchet MS" panose="020B0603020202020204" pitchFamily="34" charset="0"/>
              </a:rPr>
              <a:t>There will be several opportunities during the year to come to the school to receive information about how to help your child.  Some of the dates are:</a:t>
            </a:r>
          </a:p>
          <a:p>
            <a:pPr algn="l"/>
            <a:endParaRPr lang="en-US" sz="2500" i="0" dirty="0">
              <a:latin typeface="Trebuchet MS" panose="020B0603020202020204" pitchFamily="34" charset="0"/>
            </a:endParaRPr>
          </a:p>
          <a:p>
            <a:r>
              <a:rPr lang="en-US" sz="2500" dirty="0" smtClean="0"/>
              <a:t>Thursday</a:t>
            </a:r>
            <a:r>
              <a:rPr lang="en-US" sz="2500" dirty="0"/>
              <a:t>, December </a:t>
            </a:r>
            <a:r>
              <a:rPr lang="en-US" sz="2500" dirty="0" smtClean="0"/>
              <a:t>1</a:t>
            </a:r>
          </a:p>
          <a:p>
            <a:r>
              <a:rPr lang="en-US" sz="2500" dirty="0" smtClean="0"/>
              <a:t>Thursday</a:t>
            </a:r>
            <a:r>
              <a:rPr lang="en-US" sz="2500" dirty="0"/>
              <a:t>, </a:t>
            </a:r>
            <a:r>
              <a:rPr lang="en-US" sz="2500" dirty="0" smtClean="0"/>
              <a:t>April 13</a:t>
            </a:r>
            <a:endParaRPr lang="en-US" sz="2500" dirty="0"/>
          </a:p>
          <a:p>
            <a:r>
              <a:rPr lang="en-US" sz="2500" dirty="0"/>
              <a:t> </a:t>
            </a:r>
          </a:p>
          <a:p>
            <a:pPr algn="l"/>
            <a:r>
              <a:rPr lang="en-US" sz="2500" i="0" dirty="0" smtClean="0">
                <a:latin typeface="Trebuchet MS" panose="020B0603020202020204" pitchFamily="34" charset="0"/>
              </a:rPr>
              <a:t>Please check the monthly newsletter, grade level newsletter, and school website regularly for added dates.</a:t>
            </a:r>
            <a:endParaRPr lang="en-US" sz="2500" i="0" dirty="0">
              <a:latin typeface="Trebuchet MS" panose="020B0603020202020204" pitchFamily="34" charset="0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8354265"/>
      </p:ext>
    </p:extLst>
  </p:cSld>
  <p:clrMapOvr>
    <a:masterClrMapping/>
  </p:clrMapOvr>
  <p:transition spd="med" advTm="18225">
    <p:wipe dir="d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6538" objId="4"/>
      </p14:showEvtLst>
    </p:ext>
  </p:extLs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17CB-99C4-43B3-9395-3403682CC5D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i="0" dirty="0" smtClean="0">
                <a:latin typeface="Trebuchet MS" panose="020B0603020202020204" pitchFamily="34" charset="0"/>
              </a:rPr>
              <a:t>Fechas de eventos de la escuela</a:t>
            </a:r>
            <a:endParaRPr lang="en-US" sz="3800" i="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10025"/>
            <a:ext cx="883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500" i="0" dirty="0">
                <a:latin typeface="Trebuchet MS" panose="020B0603020202020204" pitchFamily="34" charset="0"/>
              </a:rPr>
              <a:t>Habrá varias oportunidades durante el año para venir a la escuela para recibir información sobre cómo ayudar a su hijo</a:t>
            </a:r>
            <a:r>
              <a:rPr lang="en-US" sz="2500" i="0" dirty="0" smtClean="0">
                <a:latin typeface="Trebuchet MS" panose="020B0603020202020204" pitchFamily="34" charset="0"/>
              </a:rPr>
              <a:t>. </a:t>
            </a:r>
            <a:r>
              <a:rPr lang="es-ES" sz="2500" i="0" dirty="0">
                <a:latin typeface="Trebuchet MS" panose="020B0603020202020204" pitchFamily="34" charset="0"/>
              </a:rPr>
              <a:t>Algunas de las fechas son</a:t>
            </a:r>
            <a:r>
              <a:rPr lang="en-US" sz="2500" i="0" dirty="0" smtClean="0">
                <a:latin typeface="Trebuchet MS" panose="020B0603020202020204" pitchFamily="34" charset="0"/>
              </a:rPr>
              <a:t>:</a:t>
            </a:r>
          </a:p>
          <a:p>
            <a:pPr algn="l"/>
            <a:endParaRPr lang="en-US" sz="2500" i="0" dirty="0">
              <a:latin typeface="Trebuchet MS" panose="020B0603020202020204" pitchFamily="34" charset="0"/>
            </a:endParaRPr>
          </a:p>
          <a:p>
            <a:r>
              <a:rPr lang="en-US" sz="2500" dirty="0" err="1" smtClean="0"/>
              <a:t>jueves</a:t>
            </a:r>
            <a:r>
              <a:rPr lang="en-US" sz="2500" dirty="0" smtClean="0"/>
              <a:t>, 10 </a:t>
            </a:r>
            <a:r>
              <a:rPr lang="en-US" sz="2500" dirty="0" err="1" smtClean="0"/>
              <a:t>diciembre</a:t>
            </a:r>
            <a:endParaRPr lang="en-US" sz="2500" dirty="0"/>
          </a:p>
          <a:p>
            <a:r>
              <a:rPr lang="en-US" sz="2500" dirty="0" err="1" smtClean="0"/>
              <a:t>jueves</a:t>
            </a:r>
            <a:r>
              <a:rPr lang="en-US" sz="2500" dirty="0" smtClean="0"/>
              <a:t>, </a:t>
            </a:r>
            <a:r>
              <a:rPr lang="en-US" sz="2500" dirty="0" smtClean="0"/>
              <a:t>13 </a:t>
            </a:r>
            <a:r>
              <a:rPr lang="en-US" sz="2500" dirty="0" smtClean="0"/>
              <a:t>de </a:t>
            </a:r>
            <a:r>
              <a:rPr lang="en-US" sz="2500" dirty="0" err="1" smtClean="0"/>
              <a:t>abril</a:t>
            </a:r>
            <a:endParaRPr lang="en-US" sz="2500" dirty="0"/>
          </a:p>
          <a:p>
            <a:r>
              <a:rPr lang="en-US" sz="2500" dirty="0"/>
              <a:t> </a:t>
            </a:r>
          </a:p>
          <a:p>
            <a:pPr algn="l"/>
            <a:r>
              <a:rPr lang="es-ES" sz="2500" i="0" dirty="0">
                <a:latin typeface="Trebuchet MS" panose="020B0603020202020204" pitchFamily="34" charset="0"/>
              </a:rPr>
              <a:t>Por favor, consulte el boletín mensual, noticias de nivel de grado, y el sitio web de la escuela regularmente para fechas añadidas</a:t>
            </a:r>
            <a:r>
              <a:rPr lang="en-US" sz="2500" i="0" dirty="0" smtClean="0">
                <a:latin typeface="Trebuchet MS" panose="020B0603020202020204" pitchFamily="34" charset="0"/>
              </a:rPr>
              <a:t>.</a:t>
            </a:r>
            <a:endParaRPr lang="en-US" sz="2500" i="0" dirty="0">
              <a:latin typeface="Trebuchet MS" panose="020B0603020202020204" pitchFamily="34" charset="0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4639348"/>
      </p:ext>
    </p:extLst>
  </p:cSld>
  <p:clrMapOvr>
    <a:masterClrMapping/>
  </p:clrMapOvr>
  <p:transition spd="med" advTm="19245">
    <p:wipe dir="d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9169" objId="4"/>
      </p14:showEvt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algn="ctr">
              <a:defRPr/>
            </a:pPr>
            <a:r>
              <a:rPr lang="en-US" sz="4800" i="0" dirty="0" smtClean="0"/>
              <a:t>Thank you for coming!</a:t>
            </a:r>
          </a:p>
          <a:p>
            <a:pPr algn="ctr">
              <a:defRPr/>
            </a:pPr>
            <a:r>
              <a:rPr lang="en-US" sz="4800" i="0" dirty="0" smtClean="0">
                <a:solidFill>
                  <a:srgbClr val="C00000"/>
                </a:solidFill>
              </a:rPr>
              <a:t>Please take a minute to complete the evaluation.</a:t>
            </a:r>
          </a:p>
          <a:p>
            <a:pPr algn="ctr">
              <a:defRPr/>
            </a:pPr>
            <a:r>
              <a:rPr lang="en-US" sz="4800" i="0" dirty="0" smtClean="0">
                <a:solidFill>
                  <a:schemeClr val="bg1">
                    <a:lumMod val="65000"/>
                  </a:schemeClr>
                </a:solidFill>
              </a:rPr>
              <a:t>Your input is important to us!</a:t>
            </a:r>
            <a:endParaRPr lang="en-US" sz="4800" i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2403299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136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9568" objId="6"/>
      </p14:showEvt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algn="ctr">
              <a:defRPr/>
            </a:pPr>
            <a:endParaRPr lang="en-US" sz="1200" i="0" dirty="0" smtClean="0"/>
          </a:p>
          <a:p>
            <a:pPr algn="ctr">
              <a:defRPr/>
            </a:pPr>
            <a:r>
              <a:rPr lang="es-ES" sz="4200" i="0" dirty="0" smtClean="0"/>
              <a:t>¡Gracias por Asistir!</a:t>
            </a:r>
          </a:p>
          <a:p>
            <a:pPr algn="ctr">
              <a:defRPr/>
            </a:pPr>
            <a:endParaRPr lang="es-ES" sz="1200" i="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s-ES" sz="4200" i="0" dirty="0" smtClean="0">
                <a:solidFill>
                  <a:srgbClr val="C00000"/>
                </a:solidFill>
              </a:rPr>
              <a:t>Por favor tome un minuto para completar la evaluación.</a:t>
            </a:r>
          </a:p>
          <a:p>
            <a:pPr algn="ctr">
              <a:defRPr/>
            </a:pPr>
            <a:endParaRPr lang="es-ES" sz="1200" i="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es-ES" sz="4200" i="0" dirty="0" smtClean="0">
                <a:solidFill>
                  <a:schemeClr val="bg1">
                    <a:lumMod val="65000"/>
                  </a:schemeClr>
                </a:solidFill>
              </a:rPr>
              <a:t>¡Su opinión es importante para nosotros!</a:t>
            </a:r>
            <a:endParaRPr lang="es-ES" sz="4200" i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91" y="228600"/>
            <a:ext cx="2231610" cy="173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4104"/>
      </p:ext>
    </p:extLst>
  </p:cSld>
  <p:clrMapOvr>
    <a:masterClrMapping/>
  </p:clrMapOvr>
  <p:transition spd="med" advTm="1168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0673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8789987" cy="4267200"/>
          </a:xfrm>
          <a:ln>
            <a:prstDash val="solid"/>
          </a:ln>
        </p:spPr>
        <p:txBody>
          <a:bodyPr>
            <a:normAutofit/>
          </a:bodyPr>
          <a:lstStyle/>
          <a:p>
            <a:pPr eaLnBrk="1" hangingPunct="1"/>
            <a:endParaRPr lang="en-US" b="1" dirty="0" smtClean="0">
              <a:cs typeface="Arial" charset="0"/>
            </a:endParaRPr>
          </a:p>
          <a:p>
            <a:pPr eaLnBrk="1" hangingPunct="1"/>
            <a:endParaRPr lang="en-US" b="1" dirty="0">
              <a:cs typeface="Arial" charset="0"/>
            </a:endParaRPr>
          </a:p>
          <a:p>
            <a:pPr marL="457200" indent="-411163" algn="just"/>
            <a:r>
              <a:rPr lang="es-ES" sz="2400" b="1" dirty="0" smtClean="0">
                <a:cs typeface="Arial" charset="0"/>
              </a:rPr>
              <a:t>La Ley de Educación Elemental y Secundaria (ESEA por sus siglas en inglés) es una </a:t>
            </a:r>
            <a:r>
              <a:rPr lang="es-ES" sz="2400" b="1" u="sng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ley federal de los Estados Unidos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400" b="1" dirty="0" smtClean="0">
                <a:cs typeface="Arial" charset="0"/>
              </a:rPr>
              <a:t>promulgada desde el 11 de abril de 1965.</a:t>
            </a:r>
          </a:p>
          <a:p>
            <a:pPr marL="457200" indent="-411163" algn="just"/>
            <a:endParaRPr lang="es-ES" sz="2400" b="1" dirty="0" smtClean="0">
              <a:cs typeface="Arial" charset="0"/>
            </a:endParaRPr>
          </a:p>
          <a:p>
            <a:pPr marL="457200" indent="-411163" algn="just"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cs typeface="Arial" charset="0"/>
              </a:rPr>
              <a:t>Fue aprobada como parte de la “Guerra contra la Pobreza” creada por el Presidente </a:t>
            </a:r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cs typeface="Arial" charset="0"/>
                <a:hlinkClick r:id="rId4" action="ppaction://hlinkfile" tooltip="Lyndon B. Johnson"/>
              </a:rPr>
              <a:t>Lyndon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  <a:hlinkClick r:id="rId4" action="ppaction://hlinkfile" tooltip="Lyndon B. Johnson"/>
              </a:rPr>
              <a:t> B. Johnson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400" b="1" dirty="0" smtClean="0">
                <a:cs typeface="Arial" charset="0"/>
              </a:rPr>
              <a:t>y ha sido la legislación federal de largo alcance aprobada por el Congreso, que más ha afectado la educación.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F73AD0-225E-47DF-A5FB-44CCDA3EDD2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1143000"/>
          </a:xfrm>
        </p:spPr>
        <p:txBody>
          <a:bodyPr>
            <a:normAutofit fontScale="90000"/>
          </a:bodyPr>
          <a:lstStyle/>
          <a:p>
            <a:pPr marL="319088" indent="-319088" algn="l" eaLnBrk="1" fontAlgn="auto" hangingPunct="1">
              <a:spcAft>
                <a:spcPts val="0"/>
              </a:spcAft>
              <a:defRPr/>
            </a:pPr>
            <a:r>
              <a:rPr lang="es-ES" sz="6700" dirty="0" smtClean="0">
                <a:solidFill>
                  <a:srgbClr val="0070C0"/>
                </a:solidFill>
              </a:rPr>
              <a:t>¿Qué es ESEA?</a:t>
            </a:r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188075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463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1340"/>
      </p:ext>
    </p:extLst>
  </p:cSld>
  <p:clrMapOvr>
    <a:masterClrMapping/>
  </p:clrMapOvr>
  <p:transition spd="med" advTm="1073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0606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E0BCBD-0AF7-40CE-98E7-5A036E4FCDB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4800" y="457200"/>
            <a:ext cx="8305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6000" i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Narkisim" pitchFamily="34" charset="-79"/>
              </a:rPr>
              <a:t>The Purpose of </a:t>
            </a:r>
            <a:r>
              <a:rPr lang="en-US" sz="6000" i="0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Narkisim" pitchFamily="34" charset="-79"/>
              </a:rPr>
              <a:t>Title I</a:t>
            </a:r>
            <a:endParaRPr lang="en-US" sz="6000" i="0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i="0" dirty="0" smtClean="0">
              <a:latin typeface="+mn-lt"/>
            </a:endParaRPr>
          </a:p>
          <a:p>
            <a:endParaRPr lang="en-US" sz="3600" i="0" dirty="0" smtClean="0">
              <a:latin typeface="+mn-lt"/>
            </a:endParaRPr>
          </a:p>
          <a:p>
            <a:endParaRPr lang="en-US" sz="3600" i="0" dirty="0">
              <a:latin typeface="+mn-lt"/>
            </a:endParaRPr>
          </a:p>
          <a:p>
            <a:r>
              <a:rPr lang="en-US" sz="3600" i="0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sz="3600" i="0" dirty="0">
                <a:solidFill>
                  <a:srgbClr val="0070C0"/>
                </a:solidFill>
                <a:latin typeface="+mn-lt"/>
              </a:rPr>
              <a:t>purpose of Title I is to provide supplemental resources and services </a:t>
            </a:r>
          </a:p>
          <a:p>
            <a:r>
              <a:rPr lang="en-US" sz="3600" i="0" dirty="0">
                <a:solidFill>
                  <a:srgbClr val="0070C0"/>
                </a:solidFill>
                <a:latin typeface="+mn-lt"/>
              </a:rPr>
              <a:t>to high poverty schools, </a:t>
            </a:r>
          </a:p>
          <a:p>
            <a:r>
              <a:rPr lang="en-US" sz="3600" i="0" dirty="0">
                <a:solidFill>
                  <a:srgbClr val="0070C0"/>
                </a:solidFill>
                <a:latin typeface="+mn-lt"/>
              </a:rPr>
              <a:t>to migratory children and families,</a:t>
            </a:r>
          </a:p>
          <a:p>
            <a:r>
              <a:rPr lang="en-US" sz="3600" i="0" dirty="0">
                <a:solidFill>
                  <a:srgbClr val="0070C0"/>
                </a:solidFill>
                <a:latin typeface="+mn-lt"/>
              </a:rPr>
              <a:t> and to institutions serving neglected and delinquent children and youth.</a:t>
            </a:r>
          </a:p>
          <a:p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4546"/>
            <a:ext cx="17049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3246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Meeting/Denise Atwell, Title I Parent Involvement Coordinator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889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8043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E0BCBD-0AF7-40CE-98E7-5A036E4FCDB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4800" y="457200"/>
            <a:ext cx="8305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500" i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Narkisim" pitchFamily="34" charset="-79"/>
              </a:rPr>
              <a:t>Propósito de Título I</a:t>
            </a:r>
            <a:endParaRPr lang="es-ES" sz="4500" i="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i="0" dirty="0" smtClean="0">
              <a:latin typeface="+mn-lt"/>
            </a:endParaRPr>
          </a:p>
          <a:p>
            <a:endParaRPr lang="en-US" sz="3600" i="0" dirty="0" smtClean="0">
              <a:latin typeface="+mn-lt"/>
            </a:endParaRPr>
          </a:p>
          <a:p>
            <a:pPr algn="l"/>
            <a:endParaRPr lang="en-US" sz="3600" i="0" dirty="0">
              <a:latin typeface="+mn-lt"/>
            </a:endParaRPr>
          </a:p>
          <a:p>
            <a:endParaRPr lang="en-US" sz="3400" i="0" dirty="0" smtClean="0">
              <a:solidFill>
                <a:srgbClr val="0070C0"/>
              </a:solidFill>
              <a:latin typeface="+mn-lt"/>
            </a:endParaRPr>
          </a:p>
          <a:p>
            <a:r>
              <a:rPr lang="es-ES" sz="3000" i="0" dirty="0" smtClean="0">
                <a:solidFill>
                  <a:srgbClr val="0070C0"/>
                </a:solidFill>
                <a:latin typeface="+mn-lt"/>
              </a:rPr>
              <a:t>El propósito de Título I es proveer recursos   y servicios suplementarios</a:t>
            </a:r>
          </a:p>
          <a:p>
            <a:r>
              <a:rPr lang="es-ES" sz="3000" i="0" dirty="0" smtClean="0">
                <a:solidFill>
                  <a:srgbClr val="0070C0"/>
                </a:solidFill>
                <a:latin typeface="+mn-lt"/>
              </a:rPr>
              <a:t>a escuelas de extrema pobreza, a niños                 y familias migrantes</a:t>
            </a:r>
          </a:p>
          <a:p>
            <a:r>
              <a:rPr lang="es-ES" sz="3000" i="0" dirty="0" smtClean="0">
                <a:solidFill>
                  <a:srgbClr val="0070C0"/>
                </a:solidFill>
                <a:latin typeface="+mn-lt"/>
              </a:rPr>
              <a:t> y a instituciones que ofrecen servicio a niños y jóvenes descuidados y delincuentes.</a:t>
            </a:r>
          </a:p>
          <a:p>
            <a:endParaRPr lang="es-E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4546"/>
            <a:ext cx="17049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3246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2016 </a:t>
            </a:r>
            <a:r>
              <a:rPr lang="es-ES" dirty="0"/>
              <a:t>Reunión Anual de Padres / Denise Atwell, Coordinadora de Participación de Padres Título 1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7727"/>
      </p:ext>
    </p:extLst>
  </p:cSld>
  <p:clrMapOvr>
    <a:masterClrMapping/>
  </p:clrMapOvr>
  <p:transition spd="med" advTm="96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9552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6BFE-B889-43EF-AD37-B35CC2129D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04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How does it work?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0" dirty="0" smtClean="0">
                <a:solidFill>
                  <a:srgbClr val="C00000"/>
                </a:solidFill>
                <a:latin typeface="+mn-lt"/>
              </a:rPr>
              <a:t>The Federal Government…</a:t>
            </a:r>
          </a:p>
          <a:p>
            <a:pPr algn="l"/>
            <a:r>
              <a:rPr lang="en-US" sz="2000" i="0" dirty="0" smtClean="0">
                <a:latin typeface="+mn-lt"/>
              </a:rPr>
              <a:t>   Provides funds to states each year for Title I based on U.S. </a:t>
            </a:r>
          </a:p>
          <a:p>
            <a:pPr algn="l"/>
            <a:r>
              <a:rPr lang="en-US" sz="2000" i="0" dirty="0" smtClean="0">
                <a:latin typeface="+mn-lt"/>
              </a:rPr>
              <a:t>   census poverty data. </a:t>
            </a:r>
          </a:p>
          <a:p>
            <a:pPr algn="l"/>
            <a:endParaRPr lang="en-US" sz="2000" i="0" dirty="0" smtClean="0">
              <a:latin typeface="+mn-lt"/>
            </a:endParaRPr>
          </a:p>
          <a:p>
            <a:pPr lvl="2" algn="l"/>
            <a:r>
              <a:rPr lang="en-US" sz="3200" i="0" dirty="0" smtClean="0">
                <a:solidFill>
                  <a:srgbClr val="C00000"/>
                </a:solidFill>
                <a:latin typeface="+mn-lt"/>
              </a:rPr>
              <a:t>State Education Agencies…</a:t>
            </a:r>
            <a:endParaRPr lang="en-US" sz="1400" i="0" dirty="0" smtClean="0">
              <a:solidFill>
                <a:srgbClr val="C00000"/>
              </a:solidFill>
              <a:latin typeface="+mn-lt"/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Send the money to school districts based on the number</a:t>
            </a:r>
          </a:p>
          <a:p>
            <a:pPr lvl="2" algn="l"/>
            <a:r>
              <a:rPr lang="en-US" sz="2000" i="0" dirty="0" smtClean="0">
                <a:latin typeface="+mn-lt"/>
              </a:rPr>
              <a:t> of families that receive free and reduced lunch.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Send in a plan describing: 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1600" i="0" dirty="0" smtClean="0">
                <a:latin typeface="+mn-lt"/>
              </a:rPr>
              <a:t>high-quality standards that children are expected to meet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1600" i="0" dirty="0" smtClean="0">
                <a:latin typeface="+mn-lt"/>
              </a:rPr>
              <a:t>ways their progress will be measured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1600" i="0" dirty="0" smtClean="0">
                <a:latin typeface="+mn-lt"/>
              </a:rPr>
              <a:t>how Title I funds will help children meet expectations</a:t>
            </a:r>
          </a:p>
          <a:p>
            <a:pPr lvl="2" algn="l"/>
            <a:endParaRPr lang="en-US" sz="2000" i="0" dirty="0" smtClean="0">
              <a:latin typeface="+mn-lt"/>
            </a:endParaRPr>
          </a:p>
          <a:p>
            <a:pPr algn="l"/>
            <a:endParaRPr lang="en-US" sz="2000" i="0" dirty="0" smtClean="0"/>
          </a:p>
          <a:p>
            <a:pPr algn="l"/>
            <a:endParaRPr lang="en-US" sz="2000" i="0" dirty="0" smtClean="0"/>
          </a:p>
          <a:p>
            <a:pPr lvl="8"/>
            <a:r>
              <a:rPr lang="en-US" sz="2800" i="0" dirty="0" smtClean="0">
                <a:latin typeface="+mn-lt"/>
              </a:rPr>
              <a:t>            </a:t>
            </a:r>
            <a:endParaRPr lang="en-US" sz="2800" i="0" dirty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72995" y="302061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55626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i="0" dirty="0">
                <a:solidFill>
                  <a:srgbClr val="C00000"/>
                </a:solidFill>
                <a:latin typeface="+mn-lt"/>
              </a:rPr>
              <a:t>The Local School </a:t>
            </a:r>
            <a:r>
              <a:rPr lang="en-US" sz="2800" i="0" dirty="0" smtClean="0">
                <a:solidFill>
                  <a:srgbClr val="C00000"/>
                </a:solidFill>
                <a:latin typeface="+mn-lt"/>
              </a:rPr>
              <a:t>Districts (LEAs)…</a:t>
            </a:r>
            <a:endParaRPr lang="en-US" sz="2800" i="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2000" i="0" dirty="0" smtClean="0">
                <a:latin typeface="+mn-lt"/>
              </a:rPr>
              <a:t> Identifies </a:t>
            </a:r>
            <a:r>
              <a:rPr lang="en-US" sz="2000" i="0" dirty="0">
                <a:latin typeface="+mn-lt"/>
              </a:rPr>
              <a:t>eligible schools and </a:t>
            </a:r>
            <a:r>
              <a:rPr lang="en-US" sz="2000" i="0" dirty="0" smtClean="0">
                <a:latin typeface="+mn-lt"/>
              </a:rPr>
              <a:t>distribute </a:t>
            </a:r>
            <a:r>
              <a:rPr lang="en-US" sz="2000" i="0" dirty="0">
                <a:latin typeface="+mn-lt"/>
              </a:rPr>
              <a:t>the </a:t>
            </a:r>
            <a:r>
              <a:rPr lang="en-US" sz="2000" i="0" dirty="0" smtClean="0">
                <a:latin typeface="+mn-lt"/>
              </a:rPr>
              <a:t>funds.</a:t>
            </a:r>
            <a:endParaRPr lang="en-US" sz="2000" i="0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999542" y="5431132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2" y="98939"/>
            <a:ext cx="2209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76900" y="6492875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 smtClean="0"/>
              <a:t>Annual Parent Meeting</a:t>
            </a:r>
          </a:p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enise Atwell, Title I Parent Involvement Coordinator</a:t>
            </a:r>
            <a:endParaRPr lang="en-US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324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10555" objId="9"/>
      </p14:showEvtLst>
    </p:ext>
  </p:extLs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12516</TotalTime>
  <Words>3300</Words>
  <Application>Microsoft Office PowerPoint</Application>
  <PresentationFormat>On-screen Show (4:3)</PresentationFormat>
  <Paragraphs>653</Paragraphs>
  <Slides>57</Slides>
  <Notes>2</Notes>
  <HiddenSlides>0</HiddenSlides>
  <MMClips>55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Algerian</vt:lpstr>
      <vt:lpstr>Arial</vt:lpstr>
      <vt:lpstr>Arial Black</vt:lpstr>
      <vt:lpstr>Georgia</vt:lpstr>
      <vt:lpstr>Narkisim</vt:lpstr>
      <vt:lpstr>Palatino</vt:lpstr>
      <vt:lpstr>Symbol</vt:lpstr>
      <vt:lpstr>Times New Roman</vt:lpstr>
      <vt:lpstr>Trebuchet MS</vt:lpstr>
      <vt:lpstr>Wingdings</vt:lpstr>
      <vt:lpstr>Wingdings 2</vt:lpstr>
      <vt:lpstr>Wingdings 3</vt:lpstr>
      <vt:lpstr>Slipstream</vt:lpstr>
      <vt:lpstr>WELCOME PARENTS</vt:lpstr>
      <vt:lpstr>BIENVENIDOS PADRES</vt:lpstr>
      <vt:lpstr>PowerPoint Presentation</vt:lpstr>
      <vt:lpstr>PowerPoint Presentation</vt:lpstr>
      <vt:lpstr>What is ESEA ?                            </vt:lpstr>
      <vt:lpstr>¿Qué es ESEA?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Center for Social Organization of Schools</dc:creator>
  <cp:lastModifiedBy>Huston, Blaze B.</cp:lastModifiedBy>
  <cp:revision>862</cp:revision>
  <cp:lastPrinted>1999-09-15T14:15:11Z</cp:lastPrinted>
  <dcterms:created xsi:type="dcterms:W3CDTF">1997-06-10T22:20:48Z</dcterms:created>
  <dcterms:modified xsi:type="dcterms:W3CDTF">2016-09-14T18:05:59Z</dcterms:modified>
</cp:coreProperties>
</file>